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2"/>
  </p:notesMasterIdLst>
  <p:sldIdLst>
    <p:sldId id="298" r:id="rId2"/>
    <p:sldId id="258" r:id="rId3"/>
    <p:sldId id="260" r:id="rId4"/>
    <p:sldId id="261" r:id="rId5"/>
    <p:sldId id="262" r:id="rId6"/>
    <p:sldId id="259" r:id="rId7"/>
    <p:sldId id="263" r:id="rId8"/>
    <p:sldId id="292" r:id="rId9"/>
    <p:sldId id="264" r:id="rId10"/>
    <p:sldId id="265" r:id="rId11"/>
    <p:sldId id="266" r:id="rId12"/>
    <p:sldId id="267" r:id="rId13"/>
    <p:sldId id="268" r:id="rId14"/>
    <p:sldId id="269" r:id="rId15"/>
    <p:sldId id="257" r:id="rId16"/>
    <p:sldId id="270" r:id="rId17"/>
    <p:sldId id="271" r:id="rId18"/>
    <p:sldId id="272" r:id="rId19"/>
    <p:sldId id="273" r:id="rId20"/>
    <p:sldId id="274" r:id="rId21"/>
    <p:sldId id="275" r:id="rId22"/>
    <p:sldId id="276" r:id="rId23"/>
    <p:sldId id="277" r:id="rId24"/>
    <p:sldId id="256" r:id="rId25"/>
    <p:sldId id="278" r:id="rId26"/>
    <p:sldId id="280" r:id="rId27"/>
    <p:sldId id="281" r:id="rId28"/>
    <p:sldId id="293" r:id="rId29"/>
    <p:sldId id="282" r:id="rId30"/>
    <p:sldId id="283" r:id="rId31"/>
    <p:sldId id="284" r:id="rId32"/>
    <p:sldId id="285" r:id="rId33"/>
    <p:sldId id="294" r:id="rId34"/>
    <p:sldId id="295" r:id="rId35"/>
    <p:sldId id="286" r:id="rId36"/>
    <p:sldId id="287" r:id="rId37"/>
    <p:sldId id="288" r:id="rId38"/>
    <p:sldId id="296" r:id="rId39"/>
    <p:sldId id="297" r:id="rId40"/>
    <p:sldId id="290" r:id="rId41"/>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660066"/>
    <a:srgbClr val="006600"/>
    <a:srgbClr val="003399"/>
    <a:srgbClr val="FF0000"/>
    <a:srgbClr val="0000CC"/>
    <a:srgbClr val="FFCC99"/>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5" d="100"/>
          <a:sy n="75" d="100"/>
        </p:scale>
        <p:origin x="-1224" y="-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5059"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450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endParaRPr lang="en-US" smtClean="0"/>
          </a:p>
          <a:p>
            <a:pPr lvl="1"/>
            <a:r>
              <a:rPr lang="ar-SA" smtClean="0"/>
              <a:t>المستوى الثاني</a:t>
            </a:r>
            <a:endParaRPr lang="en-US" smtClean="0"/>
          </a:p>
          <a:p>
            <a:pPr lvl="2"/>
            <a:r>
              <a:rPr lang="ar-SA" smtClean="0"/>
              <a:t>المستوى الثالث</a:t>
            </a:r>
            <a:endParaRPr lang="en-US" smtClean="0"/>
          </a:p>
          <a:p>
            <a:pPr lvl="3"/>
            <a:r>
              <a:rPr lang="ar-SA" smtClean="0"/>
              <a:t>المستوى الرابع</a:t>
            </a:r>
            <a:endParaRPr lang="en-US" smtClean="0"/>
          </a:p>
          <a:p>
            <a:pPr lvl="4"/>
            <a:r>
              <a:rPr lang="ar-SA" smtClean="0"/>
              <a:t>المستوى الخامس</a:t>
            </a:r>
            <a:endParaRPr lang="en-US" smtClean="0"/>
          </a:p>
        </p:txBody>
      </p:sp>
      <p:sp>
        <p:nvSpPr>
          <p:cNvPr id="45062"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5063"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B44EFCBD-6ABD-4C1E-8180-0C5C80F98710}" type="slidenum">
              <a:rPr lang="ar-SA"/>
              <a:pPr/>
              <a:t>‹#›</a:t>
            </a:fld>
            <a:endParaRPr lang="en-US"/>
          </a:p>
        </p:txBody>
      </p:sp>
    </p:spTree>
    <p:extLst>
      <p:ext uri="{BB962C8B-B14F-4D97-AF65-F5344CB8AC3E}">
        <p14:creationId xmlns:p14="http://schemas.microsoft.com/office/powerpoint/2010/main" val="1067180953"/>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pitchFamily="34" charset="0"/>
        <a:ea typeface="+mn-ea"/>
        <a:cs typeface="Arial" pitchFamily="34" charset="0"/>
      </a:defRPr>
    </a:lvl1pPr>
    <a:lvl2pPr marL="457200" algn="r" rtl="1" fontAlgn="base">
      <a:spcBef>
        <a:spcPct val="30000"/>
      </a:spcBef>
      <a:spcAft>
        <a:spcPct val="0"/>
      </a:spcAft>
      <a:defRPr sz="1200" kern="1200">
        <a:solidFill>
          <a:schemeClr val="tx1"/>
        </a:solidFill>
        <a:latin typeface="Arial" pitchFamily="34" charset="0"/>
        <a:ea typeface="+mn-ea"/>
        <a:cs typeface="Arial" pitchFamily="34" charset="0"/>
      </a:defRPr>
    </a:lvl2pPr>
    <a:lvl3pPr marL="914400" algn="r" rtl="1" fontAlgn="base">
      <a:spcBef>
        <a:spcPct val="30000"/>
      </a:spcBef>
      <a:spcAft>
        <a:spcPct val="0"/>
      </a:spcAft>
      <a:defRPr sz="1200" kern="1200">
        <a:solidFill>
          <a:schemeClr val="tx1"/>
        </a:solidFill>
        <a:latin typeface="Arial" pitchFamily="34" charset="0"/>
        <a:ea typeface="+mn-ea"/>
        <a:cs typeface="Arial" pitchFamily="34" charset="0"/>
      </a:defRPr>
    </a:lvl3pPr>
    <a:lvl4pPr marL="1371600" algn="r" rtl="1" fontAlgn="base">
      <a:spcBef>
        <a:spcPct val="30000"/>
      </a:spcBef>
      <a:spcAft>
        <a:spcPct val="0"/>
      </a:spcAft>
      <a:defRPr sz="1200" kern="1200">
        <a:solidFill>
          <a:schemeClr val="tx1"/>
        </a:solidFill>
        <a:latin typeface="Arial" pitchFamily="34" charset="0"/>
        <a:ea typeface="+mn-ea"/>
        <a:cs typeface="Arial" pitchFamily="34" charset="0"/>
      </a:defRPr>
    </a:lvl4pPr>
    <a:lvl5pPr marL="1828800" algn="r" rtl="1" fontAlgn="base">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D311D3-64C5-400E-AB0F-5AC1BC8C77D6}" type="slidenum">
              <a:rPr lang="ar-SA"/>
              <a:pPr/>
              <a:t>2</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9E78CD-E601-4A0E-BC8F-6BD4AC92500E}" type="slidenum">
              <a:rPr lang="ar-SA"/>
              <a:pPr/>
              <a:t>11</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BC5AA3-48C7-4B53-A1C0-622CEF421CF8}" type="slidenum">
              <a:rPr lang="ar-SA"/>
              <a:pPr/>
              <a:t>12</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C77A73-0B8B-4B74-B4B0-BCA35CD27CF0}" type="slidenum">
              <a:rPr lang="ar-SA"/>
              <a:pPr/>
              <a:t>13</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B910A1-9357-4F90-B8E2-D0673D0CA174}" type="slidenum">
              <a:rPr lang="ar-SA"/>
              <a:pPr/>
              <a:t>14</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D4E964-D11C-461C-9465-7DD373B6FDE9}" type="slidenum">
              <a:rPr lang="ar-SA"/>
              <a:pPr/>
              <a:t>15</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1A2832-1654-404C-9169-45F3C83056C8}" type="slidenum">
              <a:rPr lang="ar-SA"/>
              <a:pPr/>
              <a:t>16</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AA43E9-BA7D-4BB7-B78E-B8F6A7D5D608}" type="slidenum">
              <a:rPr lang="ar-SA"/>
              <a:pPr/>
              <a:t>17</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18E2D9-69DB-448C-88DC-2E2684A05072}" type="slidenum">
              <a:rPr lang="ar-SA"/>
              <a:pPr/>
              <a:t>18</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E6CE76-B372-48D5-AF06-58766730D14A}" type="slidenum">
              <a:rPr lang="ar-SA"/>
              <a:pPr/>
              <a:t>19</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B3D199-CFB9-4944-AEAF-2060254A010B}" type="slidenum">
              <a:rPr lang="ar-SA"/>
              <a:pPr/>
              <a:t>20</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EC612E-E0C2-4F2A-BBEB-38CFF4CA8D4A}" type="slidenum">
              <a:rPr lang="ar-SA"/>
              <a:pPr/>
              <a:t>3</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D5B8F1-1372-4AD2-91A0-F05E786865C1}" type="slidenum">
              <a:rPr lang="ar-SA"/>
              <a:pPr/>
              <a:t>21</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5F61BC-9C3F-477C-8558-D1398E9CB8DA}" type="slidenum">
              <a:rPr lang="ar-SA"/>
              <a:pPr/>
              <a:t>22</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721445-8EB3-4BC0-9C23-88592CC30AD7}" type="slidenum">
              <a:rPr lang="ar-SA"/>
              <a:pPr/>
              <a:t>23</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401F2F-ED03-4490-83C3-E0C4D9A8C4FA}" type="slidenum">
              <a:rPr lang="ar-SA"/>
              <a:pPr/>
              <a:t>24</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1A6A2F-9D6B-44DF-8C09-ACE3338A5C65}" type="slidenum">
              <a:rPr lang="ar-SA"/>
              <a:pPr/>
              <a:t>25</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D8225A-15A2-4602-8C8D-E8FFC45A911D}" type="slidenum">
              <a:rPr lang="ar-SA"/>
              <a:pPr/>
              <a:t>26</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BC6103-8E90-4A15-A5C7-2F592AA13BC0}" type="slidenum">
              <a:rPr lang="ar-SA"/>
              <a:pPr/>
              <a:t>27</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FDEBC6-1CBC-4EA5-9723-4289445A51C7}" type="slidenum">
              <a:rPr lang="ar-SA"/>
              <a:pPr/>
              <a:t>28</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F4C6C4-A71A-4FAE-A675-268A6583AAF9}" type="slidenum">
              <a:rPr lang="ar-SA"/>
              <a:pPr/>
              <a:t>29</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80798C-DD94-4537-BD16-90D784A83C97}" type="slidenum">
              <a:rPr lang="ar-SA"/>
              <a:pPr/>
              <a:t>30</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CDBD5B-135F-417D-9CC8-410B4923DF80}" type="slidenum">
              <a:rPr lang="ar-SA"/>
              <a:pPr/>
              <a:t>4</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F2712B-710D-45C2-91DB-FA02DDC2B408}" type="slidenum">
              <a:rPr lang="ar-SA"/>
              <a:pPr/>
              <a:t>31</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E17A73-75FE-4DBB-B759-C04FCE3EB3F2}" type="slidenum">
              <a:rPr lang="ar-SA"/>
              <a:pPr/>
              <a:t>32</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5EADE9-28F4-4263-BB2D-4B8F1FD06C43}" type="slidenum">
              <a:rPr lang="ar-SA"/>
              <a:pPr/>
              <a:t>33</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67E5E-8BD2-489C-86B3-B2E0DE403C7A}" type="slidenum">
              <a:rPr lang="ar-SA"/>
              <a:pPr/>
              <a:t>34</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263BA0-76E8-4B67-B47B-8AD39909712C}" type="slidenum">
              <a:rPr lang="ar-SA"/>
              <a:pPr/>
              <a:t>35</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94195-FF93-451F-9878-027356255452}" type="slidenum">
              <a:rPr lang="ar-SA"/>
              <a:pPr/>
              <a:t>36</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58E464-DB4B-4275-A51D-80AC6E6DE711}" type="slidenum">
              <a:rPr lang="ar-SA"/>
              <a:pPr/>
              <a:t>37</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DBCAA1-68A3-4A83-9922-F9D102101EA5}" type="slidenum">
              <a:rPr lang="ar-SA"/>
              <a:pPr/>
              <a:t>38</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7C2F1D-8B94-49BC-A5E0-ADD4C9135640}" type="slidenum">
              <a:rPr lang="ar-SA"/>
              <a:pPr/>
              <a:t>39</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4AD0A7-D0BB-4181-81FD-079F0E261ADC}" type="slidenum">
              <a:rPr lang="ar-SA"/>
              <a:pPr/>
              <a:t>40</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795EAB-E5D3-474C-A8AE-098609DA8820}" type="slidenum">
              <a:rPr lang="ar-SA"/>
              <a:pPr/>
              <a:t>5</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5926CF-B263-4E30-8990-6F0136CB17FF}" type="slidenum">
              <a:rPr lang="ar-SA"/>
              <a:pPr/>
              <a:t>6</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CF3771-7B14-43D9-AD0F-1C5696C2C8B2}" type="slidenum">
              <a:rPr lang="ar-SA"/>
              <a:pPr/>
              <a:t>7</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9C24CC-E7C8-461A-8146-02CB03FA3CB1}" type="slidenum">
              <a:rPr lang="ar-SA"/>
              <a:pPr/>
              <a:t>8</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889D97-2D93-4644-93C0-8161EE87C888}" type="slidenum">
              <a:rPr lang="ar-SA"/>
              <a:pPr/>
              <a:t>9</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568AAA-E144-45BB-A696-390030CE1E85}" type="slidenum">
              <a:rPr lang="ar-SA"/>
              <a:pPr/>
              <a:t>10</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F2EB590D-2EF7-4478-81C2-02AB442909CA}" type="slidenum">
              <a:rPr lang="ar-SA"/>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F9AA79A8-4B82-4F02-8715-87D240722F67}" type="slidenum">
              <a:rPr lang="ar-SA"/>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16E8F870-57E0-4783-8FFC-1AF0FC155588}" type="slidenum">
              <a:rPr lang="ar-SA"/>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E7AC1874-BE2B-432E-899B-86195BC6BE42}" type="slidenum">
              <a:rPr lang="ar-SA"/>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en-US"/>
          </a:p>
        </p:txBody>
      </p:sp>
      <p:sp>
        <p:nvSpPr>
          <p:cNvPr id="5" name="عنصر نائب للتذييل 4"/>
          <p:cNvSpPr>
            <a:spLocks noGrp="1"/>
          </p:cNvSpPr>
          <p:nvPr>
            <p:ph type="ftr" sz="quarter" idx="11"/>
          </p:nvPr>
        </p:nvSpPr>
        <p:spPr/>
        <p:txBody>
          <a:bodyPr/>
          <a:lstStyle>
            <a:lvl1pPr>
              <a:defRPr/>
            </a:lvl1pPr>
          </a:lstStyle>
          <a:p>
            <a:endParaRPr lang="en-US"/>
          </a:p>
        </p:txBody>
      </p:sp>
      <p:sp>
        <p:nvSpPr>
          <p:cNvPr id="6" name="عنصر نائب لرقم الشريحة 5"/>
          <p:cNvSpPr>
            <a:spLocks noGrp="1"/>
          </p:cNvSpPr>
          <p:nvPr>
            <p:ph type="sldNum" sz="quarter" idx="12"/>
          </p:nvPr>
        </p:nvSpPr>
        <p:spPr/>
        <p:txBody>
          <a:bodyPr/>
          <a:lstStyle>
            <a:lvl1pPr>
              <a:defRPr/>
            </a:lvl1pPr>
          </a:lstStyle>
          <a:p>
            <a:fld id="{FF677E23-7822-4E80-BC7D-995EDDEDAC41}" type="slidenum">
              <a:rPr lang="ar-SA"/>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E001DF6B-081F-4F5B-97E1-6A3A6848CC98}" type="slidenum">
              <a:rPr lang="ar-SA"/>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endParaRPr lang="en-US"/>
          </a:p>
        </p:txBody>
      </p:sp>
      <p:sp>
        <p:nvSpPr>
          <p:cNvPr id="8" name="عنصر نائب للتذييل 7"/>
          <p:cNvSpPr>
            <a:spLocks noGrp="1"/>
          </p:cNvSpPr>
          <p:nvPr>
            <p:ph type="ftr" sz="quarter" idx="11"/>
          </p:nvPr>
        </p:nvSpPr>
        <p:spPr/>
        <p:txBody>
          <a:bodyPr/>
          <a:lstStyle>
            <a:lvl1pPr>
              <a:defRPr/>
            </a:lvl1pPr>
          </a:lstStyle>
          <a:p>
            <a:endParaRPr lang="en-US"/>
          </a:p>
        </p:txBody>
      </p:sp>
      <p:sp>
        <p:nvSpPr>
          <p:cNvPr id="9" name="عنصر نائب لرقم الشريحة 8"/>
          <p:cNvSpPr>
            <a:spLocks noGrp="1"/>
          </p:cNvSpPr>
          <p:nvPr>
            <p:ph type="sldNum" sz="quarter" idx="12"/>
          </p:nvPr>
        </p:nvSpPr>
        <p:spPr/>
        <p:txBody>
          <a:bodyPr/>
          <a:lstStyle>
            <a:lvl1pPr>
              <a:defRPr/>
            </a:lvl1pPr>
          </a:lstStyle>
          <a:p>
            <a:fld id="{07BD7B84-7FCE-41F2-BA72-75158E6B6A50}" type="slidenum">
              <a:rPr lang="ar-SA"/>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endParaRPr lang="en-US"/>
          </a:p>
        </p:txBody>
      </p:sp>
      <p:sp>
        <p:nvSpPr>
          <p:cNvPr id="4" name="عنصر نائب للتذييل 3"/>
          <p:cNvSpPr>
            <a:spLocks noGrp="1"/>
          </p:cNvSpPr>
          <p:nvPr>
            <p:ph type="ftr" sz="quarter" idx="11"/>
          </p:nvPr>
        </p:nvSpPr>
        <p:spPr/>
        <p:txBody>
          <a:bodyPr/>
          <a:lstStyle>
            <a:lvl1pPr>
              <a:defRPr/>
            </a:lvl1pPr>
          </a:lstStyle>
          <a:p>
            <a:endParaRPr lang="en-US"/>
          </a:p>
        </p:txBody>
      </p:sp>
      <p:sp>
        <p:nvSpPr>
          <p:cNvPr id="5" name="عنصر نائب لرقم الشريحة 4"/>
          <p:cNvSpPr>
            <a:spLocks noGrp="1"/>
          </p:cNvSpPr>
          <p:nvPr>
            <p:ph type="sldNum" sz="quarter" idx="12"/>
          </p:nvPr>
        </p:nvSpPr>
        <p:spPr/>
        <p:txBody>
          <a:bodyPr/>
          <a:lstStyle>
            <a:lvl1pPr>
              <a:defRPr/>
            </a:lvl1pPr>
          </a:lstStyle>
          <a:p>
            <a:fld id="{BC56F96D-4BF8-43F4-9F99-1391104F550D}" type="slidenum">
              <a:rPr lang="ar-SA"/>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en-US"/>
          </a:p>
        </p:txBody>
      </p:sp>
      <p:sp>
        <p:nvSpPr>
          <p:cNvPr id="3" name="عنصر نائب للتذييل 2"/>
          <p:cNvSpPr>
            <a:spLocks noGrp="1"/>
          </p:cNvSpPr>
          <p:nvPr>
            <p:ph type="ftr" sz="quarter" idx="11"/>
          </p:nvPr>
        </p:nvSpPr>
        <p:spPr/>
        <p:txBody>
          <a:bodyPr/>
          <a:lstStyle>
            <a:lvl1pPr>
              <a:defRPr/>
            </a:lvl1pPr>
          </a:lstStyle>
          <a:p>
            <a:endParaRPr lang="en-US"/>
          </a:p>
        </p:txBody>
      </p:sp>
      <p:sp>
        <p:nvSpPr>
          <p:cNvPr id="4" name="عنصر نائب لرقم الشريحة 3"/>
          <p:cNvSpPr>
            <a:spLocks noGrp="1"/>
          </p:cNvSpPr>
          <p:nvPr>
            <p:ph type="sldNum" sz="quarter" idx="12"/>
          </p:nvPr>
        </p:nvSpPr>
        <p:spPr/>
        <p:txBody>
          <a:bodyPr/>
          <a:lstStyle>
            <a:lvl1pPr>
              <a:defRPr/>
            </a:lvl1pPr>
          </a:lstStyle>
          <a:p>
            <a:fld id="{3E48592B-5ED4-44E4-802C-BE0280F8A707}" type="slidenum">
              <a:rPr lang="ar-SA"/>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868B601B-CBFE-4A64-A8B6-7D083B208D7B}" type="slidenum">
              <a:rPr lang="ar-SA"/>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p>
        </p:txBody>
      </p:sp>
      <p:sp>
        <p:nvSpPr>
          <p:cNvPr id="6" name="عنصر نائب للتذييل 5"/>
          <p:cNvSpPr>
            <a:spLocks noGrp="1"/>
          </p:cNvSpPr>
          <p:nvPr>
            <p:ph type="ftr" sz="quarter" idx="11"/>
          </p:nvPr>
        </p:nvSpPr>
        <p:spPr/>
        <p:txBody>
          <a:bodyPr/>
          <a:lstStyle>
            <a:lvl1pPr>
              <a:defRPr/>
            </a:lvl1pPr>
          </a:lstStyle>
          <a:p>
            <a:endParaRPr lang="en-US"/>
          </a:p>
        </p:txBody>
      </p:sp>
      <p:sp>
        <p:nvSpPr>
          <p:cNvPr id="7" name="عنصر نائب لرقم الشريحة 6"/>
          <p:cNvSpPr>
            <a:spLocks noGrp="1"/>
          </p:cNvSpPr>
          <p:nvPr>
            <p:ph type="sldNum" sz="quarter" idx="12"/>
          </p:nvPr>
        </p:nvSpPr>
        <p:spPr/>
        <p:txBody>
          <a:bodyPr/>
          <a:lstStyle>
            <a:lvl1pPr>
              <a:defRPr/>
            </a:lvl1pPr>
          </a:lstStyle>
          <a:p>
            <a:fld id="{A8358E68-0792-4F77-A906-EB0ADDFB8931}" type="slidenum">
              <a:rPr lang="ar-SA"/>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CE04939A-B573-4E41-8799-954BD8673206}" type="slidenum">
              <a:rPr lang="ar-SA"/>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fontAlgn="base">
        <a:spcBef>
          <a:spcPct val="0"/>
        </a:spcBef>
        <a:spcAft>
          <a:spcPct val="0"/>
        </a:spcAft>
        <a:defRPr sz="4400">
          <a:solidFill>
            <a:schemeClr val="tx2"/>
          </a:solidFill>
          <a:latin typeface="+mj-lt"/>
          <a:ea typeface="+mj-ea"/>
          <a:cs typeface="+mj-cs"/>
        </a:defRPr>
      </a:lvl1pPr>
      <a:lvl2pPr algn="ctr" rtl="1" fontAlgn="base">
        <a:spcBef>
          <a:spcPct val="0"/>
        </a:spcBef>
        <a:spcAft>
          <a:spcPct val="0"/>
        </a:spcAft>
        <a:defRPr sz="4400">
          <a:solidFill>
            <a:schemeClr val="tx2"/>
          </a:solidFill>
          <a:latin typeface="Arial" pitchFamily="34" charset="0"/>
          <a:cs typeface="Arial" pitchFamily="34" charset="0"/>
        </a:defRPr>
      </a:lvl2pPr>
      <a:lvl3pPr algn="ctr" rtl="1" fontAlgn="base">
        <a:spcBef>
          <a:spcPct val="0"/>
        </a:spcBef>
        <a:spcAft>
          <a:spcPct val="0"/>
        </a:spcAft>
        <a:defRPr sz="4400">
          <a:solidFill>
            <a:schemeClr val="tx2"/>
          </a:solidFill>
          <a:latin typeface="Arial" pitchFamily="34" charset="0"/>
          <a:cs typeface="Arial" pitchFamily="34" charset="0"/>
        </a:defRPr>
      </a:lvl3pPr>
      <a:lvl4pPr algn="ctr" rtl="1" fontAlgn="base">
        <a:spcBef>
          <a:spcPct val="0"/>
        </a:spcBef>
        <a:spcAft>
          <a:spcPct val="0"/>
        </a:spcAft>
        <a:defRPr sz="4400">
          <a:solidFill>
            <a:schemeClr val="tx2"/>
          </a:solidFill>
          <a:latin typeface="Arial" pitchFamily="34" charset="0"/>
          <a:cs typeface="Arial" pitchFamily="34" charset="0"/>
        </a:defRPr>
      </a:lvl4pPr>
      <a:lvl5pPr algn="ctr" rtl="1" fontAlgn="base">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fontAlgn="base">
        <a:spcBef>
          <a:spcPct val="20000"/>
        </a:spcBef>
        <a:spcAft>
          <a:spcPct val="0"/>
        </a:spcAft>
        <a:buChar char="•"/>
        <a:defRPr sz="3200">
          <a:solidFill>
            <a:schemeClr val="tx1"/>
          </a:solidFill>
          <a:latin typeface="+mn-lt"/>
          <a:ea typeface="+mn-ea"/>
          <a:cs typeface="+mn-cs"/>
        </a:defRPr>
      </a:lvl1pPr>
      <a:lvl2pPr marL="742950" indent="-285750" algn="r" rtl="1" fontAlgn="base">
        <a:spcBef>
          <a:spcPct val="20000"/>
        </a:spcBef>
        <a:spcAft>
          <a:spcPct val="0"/>
        </a:spcAft>
        <a:buChar char="–"/>
        <a:defRPr sz="2800">
          <a:solidFill>
            <a:schemeClr val="tx1"/>
          </a:solidFill>
          <a:latin typeface="+mn-lt"/>
          <a:cs typeface="+mn-cs"/>
        </a:defRPr>
      </a:lvl2pPr>
      <a:lvl3pPr marL="1143000" indent="-228600" algn="r" rtl="1" fontAlgn="base">
        <a:spcBef>
          <a:spcPct val="20000"/>
        </a:spcBef>
        <a:spcAft>
          <a:spcPct val="0"/>
        </a:spcAft>
        <a:buChar char="•"/>
        <a:defRPr sz="2400">
          <a:solidFill>
            <a:schemeClr val="tx1"/>
          </a:solidFill>
          <a:latin typeface="+mn-lt"/>
          <a:cs typeface="+mn-cs"/>
        </a:defRPr>
      </a:lvl3pPr>
      <a:lvl4pPr marL="1600200" indent="-228600" algn="r" rtl="1" fontAlgn="base">
        <a:spcBef>
          <a:spcPct val="20000"/>
        </a:spcBef>
        <a:spcAft>
          <a:spcPct val="0"/>
        </a:spcAft>
        <a:buChar char="–"/>
        <a:defRPr sz="2000">
          <a:solidFill>
            <a:schemeClr val="tx1"/>
          </a:solidFill>
          <a:latin typeface="+mn-lt"/>
          <a:cs typeface="+mn-cs"/>
        </a:defRPr>
      </a:lvl4pPr>
      <a:lvl5pPr marL="2057400" indent="-228600" algn="r" rtl="1" fontAlgn="base">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1357298"/>
            <a:ext cx="7772400" cy="1470025"/>
          </a:xfrm>
        </p:spPr>
        <p:txBody>
          <a:bodyPr/>
          <a:lstStyle/>
          <a:p>
            <a:r>
              <a:rPr lang="ar-SA" sz="7200" b="1" dirty="0" smtClean="0">
                <a:solidFill>
                  <a:srgbClr val="C00000"/>
                </a:solidFill>
              </a:rPr>
              <a:t>العمل بروح الفريق</a:t>
            </a:r>
            <a:endParaRPr lang="ar-SA" sz="7200" b="1" dirty="0">
              <a:solidFill>
                <a:srgbClr val="C00000"/>
              </a:solidFill>
            </a:endParaRPr>
          </a:p>
        </p:txBody>
      </p:sp>
      <p:sp>
        <p:nvSpPr>
          <p:cNvPr id="3" name="عنوان فرعي 2"/>
          <p:cNvSpPr>
            <a:spLocks noGrp="1"/>
          </p:cNvSpPr>
          <p:nvPr>
            <p:ph type="subTitle" idx="1"/>
          </p:nvPr>
        </p:nvSpPr>
        <p:spPr>
          <a:xfrm>
            <a:off x="1357290" y="3214686"/>
            <a:ext cx="6400800" cy="1752600"/>
          </a:xfrm>
        </p:spPr>
        <p:txBody>
          <a:bodyPr/>
          <a:lstStyle/>
          <a:p>
            <a:r>
              <a:rPr lang="ar-SA" b="1" dirty="0" smtClean="0">
                <a:solidFill>
                  <a:srgbClr val="C00000"/>
                </a:solidFill>
              </a:rPr>
              <a:t>محمد عبد الكريم يوسف</a:t>
            </a:r>
          </a:p>
          <a:p>
            <a:endParaRPr lang="ar-SA" dirty="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399" name="Group 135"/>
          <p:cNvGraphicFramePr>
            <a:graphicFrameLocks noGrp="1"/>
          </p:cNvGraphicFramePr>
          <p:nvPr/>
        </p:nvGraphicFramePr>
        <p:xfrm>
          <a:off x="298133" y="639763"/>
          <a:ext cx="8306117" cy="5739448"/>
        </p:xfrm>
        <a:graphic>
          <a:graphicData uri="http://schemas.openxmlformats.org/drawingml/2006/table">
            <a:tbl>
              <a:tblPr rtl="1"/>
              <a:tblGrid>
                <a:gridCol w="3240087"/>
                <a:gridCol w="4857750"/>
                <a:gridCol w="208280"/>
              </a:tblGrid>
              <a:tr h="720725">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6. اربط الفريق بالعمل المؤسسي.</a:t>
                      </a:r>
                      <a:endParaRPr kumimoji="0" lang="ar-SA" sz="24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cap="fla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فالتجريب يكون مقبولاً أكثر إذا لم يتطلب عملاً إضافياً كثيراً.</a:t>
                      </a:r>
                      <a:endParaRPr kumimoji="0" lang="en-US" sz="14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استعمل الاجتماعات الاعتيادية كفرص لبناء الفريق.</a:t>
                      </a:r>
                      <a:endParaRPr kumimoji="0" lang="en-US" sz="14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cs typeface="Simplified Arabic" pitchFamily="18" charset="-78"/>
                        </a:rPr>
                        <a:t>- النتائج ذات المعنى يمكن التعرف عليها وتحديدها بسهولة.</a:t>
                      </a:r>
                      <a:endParaRPr kumimoji="0" lang="ar-SA" sz="24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a:noFill/>
                    </a:lnR>
                    <a:lnT cap="fla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a:cs typeface="Times New Roman" pitchFamily="18" charset="0"/>
                        </a:rPr>
                        <a:t>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a:noFill/>
                    </a:lnL>
                    <a:lnR cap="flat">
                      <a:noFill/>
                    </a:lnR>
                    <a:lnT cap="flat">
                      <a:noFill/>
                    </a:lnT>
                    <a:lnB>
                      <a:noFill/>
                    </a:lnB>
                    <a:lnTlToBr>
                      <a:noFill/>
                    </a:lnTlToBr>
                    <a:lnBlToTr>
                      <a:noFill/>
                    </a:lnBlToTr>
                    <a:noFill/>
                  </a:tcPr>
                </a:tc>
              </a:tr>
              <a:tr h="18097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a:cs typeface="Times New Roman" pitchFamily="18" charset="0"/>
                        </a:rPr>
                        <a:t>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819150">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7. واجه </a:t>
                      </a:r>
                      <a:r>
                        <a:rPr kumimoji="0" lang="ar-EG"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المشاكل</a:t>
                      </a:r>
                      <a:r>
                        <a:rPr kumimoji="0" lang="ar-SA" sz="1800" b="1" i="0" u="none" strike="noStrike" cap="none" normalizeH="0" baseline="0" smtClean="0">
                          <a:ln>
                            <a:noFill/>
                          </a:ln>
                          <a:solidFill>
                            <a:srgbClr val="660066"/>
                          </a:solidFill>
                          <a:effectLst/>
                          <a:latin typeface="Arial"/>
                          <a:ea typeface="Times New Roman" pitchFamily="18" charset="0"/>
                          <a:cs typeface="Simplified Arabic" pitchFamily="18" charset="-78"/>
                        </a:rPr>
                        <a:t>”</a:t>
                      </a:r>
                      <a:r>
                        <a:rPr kumimoji="0" lang="ar-EG"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ب</a:t>
                      </a:r>
                      <a:r>
                        <a:rPr kumimoji="0" lang="ar-SA"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السياسة والمناورات".</a:t>
                      </a:r>
                      <a:endParaRPr kumimoji="0" lang="ar-SA" sz="24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لا تخبئ المشاكل تحت السجادة.</a:t>
                      </a:r>
                      <a:endParaRPr kumimoji="0" lang="en-US" sz="14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كن واقعياً حول ما يمكن تحقيقه.</a:t>
                      </a:r>
                      <a:endParaRPr kumimoji="0" lang="en-US" sz="14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cs typeface="Simplified Arabic" pitchFamily="18" charset="-78"/>
                        </a:rPr>
                        <a:t>- المناورة والنفعية تضعف الثقة بجهودك.</a:t>
                      </a:r>
                      <a:endParaRPr kumimoji="0" lang="ar-SA" sz="24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a:cs typeface="Times New Roman" pitchFamily="18" charset="0"/>
                        </a:rPr>
                        <a:t>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35242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a:cs typeface="Times New Roman" pitchFamily="18" charset="0"/>
                        </a:rPr>
                        <a:t>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820738">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8. شجع الانفتاح والصراحة.</a:t>
                      </a:r>
                      <a:endParaRPr kumimoji="0" lang="ar-SA" sz="24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يمكن التعامل مع الآراء المسبقة والمعتقدات الراسخة بسهولة أكثر إذا تمت مناقشتها بانفتاح.</a:t>
                      </a:r>
                      <a:endParaRPr kumimoji="0" lang="en-US" sz="14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لا تقيد وتعيق النقاش.</a:t>
                      </a:r>
                      <a:endParaRPr kumimoji="0" lang="ar-SA" sz="24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a:cs typeface="Times New Roman" pitchFamily="18" charset="0"/>
                        </a:rPr>
                        <a:t>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35242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a:cs typeface="Times New Roman" pitchFamily="18" charset="0"/>
                        </a:rPr>
                        <a:t>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585788">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9. لا تُثِر توقعات مبالغاً بها.</a:t>
                      </a:r>
                      <a:endParaRPr kumimoji="0" lang="ar-SA" sz="24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الوعود سهلة.</a:t>
                      </a:r>
                      <a:endParaRPr kumimoji="0" lang="en-US" sz="14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كسر الوعود يضعف الثقة.</a:t>
                      </a:r>
                      <a:endParaRPr kumimoji="0" lang="ar-SA" sz="24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a:cs typeface="Times New Roman" pitchFamily="18" charset="0"/>
                        </a:rPr>
                        <a:t> </a:t>
                      </a:r>
                      <a:endParaRPr kumimoji="0" lang="en-US" sz="24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203200">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endParaRPr kumimoji="0" lang="ar-SA" sz="300" b="0" i="0" u="none" strike="noStrike" cap="none" normalizeH="0" baseline="0" smtClean="0">
                        <a:ln>
                          <a:noFill/>
                        </a:ln>
                        <a:solidFill>
                          <a:srgbClr val="660066"/>
                        </a:solidFill>
                        <a:effectLst/>
                        <a:latin typeface="Arial" pitchFamily="34" charset="0"/>
                        <a:cs typeface="Arial" pitchFamily="34" charset="0"/>
                      </a:endParaRPr>
                    </a:p>
                  </a:txBody>
                  <a:tcPr horzOverflow="overflow">
                    <a:lnL cap="flat">
                      <a:noFill/>
                    </a:lnL>
                    <a:lnR>
                      <a:noFill/>
                    </a:lnR>
                    <a:lnT>
                      <a:noFill/>
                    </a:lnT>
                    <a:lnB>
                      <a:noFill/>
                    </a:lnB>
                    <a:lnTlToBr>
                      <a:noFill/>
                    </a:lnTlToBr>
                    <a:lnBlToTr>
                      <a:noFill/>
                    </a:lnBlToTr>
                    <a:noFill/>
                  </a:tcPr>
                </a:tc>
                <a:tc gridSpan="2">
                  <a:txBody>
                    <a:bodyPr/>
                    <a:lstStyle/>
                    <a:p>
                      <a:pPr marL="0" marR="0" lvl="0" indent="0" algn="justLow" defTabSz="914400" rtl="1" eaLnBrk="1" fontAlgn="base" latinLnBrk="0" hangingPunct="1">
                        <a:lnSpc>
                          <a:spcPct val="100000"/>
                        </a:lnSpc>
                        <a:spcBef>
                          <a:spcPct val="0"/>
                        </a:spcBef>
                        <a:spcAft>
                          <a:spcPct val="0"/>
                        </a:spcAft>
                        <a:buClrTx/>
                        <a:buSzTx/>
                        <a:buFontTx/>
                        <a:buNone/>
                        <a:tabLst/>
                      </a:pPr>
                      <a:endParaRPr kumimoji="0" lang="ar-SA" sz="300" b="0" i="0" u="none" strike="noStrike" cap="none" normalizeH="0" baseline="0" smtClean="0">
                        <a:ln>
                          <a:noFill/>
                        </a:ln>
                        <a:solidFill>
                          <a:srgbClr val="003399"/>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c hMerge="1">
                  <a:txBody>
                    <a:bodyPr/>
                    <a:lstStyle/>
                    <a:p>
                      <a:pPr rtl="1"/>
                      <a:endParaRPr lang="ar-SA"/>
                    </a:p>
                  </a:txBody>
                  <a:tcPr/>
                </a:tc>
              </a:tr>
              <a:tr h="584200">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10. اعد تنظيم العمل إذا كان ضرورياً.</a:t>
                      </a:r>
                      <a:endParaRPr kumimoji="0" lang="ar-SA" sz="24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horzOverflow="overflow">
                    <a:lnL cap="flat">
                      <a:noFill/>
                    </a:lnL>
                    <a:lnR>
                      <a:noFill/>
                    </a:lnR>
                    <a:lnT>
                      <a:noFill/>
                    </a:lnT>
                    <a:lnB>
                      <a:noFill/>
                    </a:lnB>
                    <a:lnTlToBr>
                      <a:noFill/>
                    </a:lnTlToBr>
                    <a:lnBlToTr>
                      <a:noFill/>
                    </a:lnBlToTr>
                    <a:noFill/>
                  </a:tcPr>
                </a:tc>
                <a:tc gridSpan="2">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النشاطات التطويرية تأخذ وقتاً.</a:t>
                      </a:r>
                      <a:endParaRPr kumimoji="0" lang="en-US" sz="14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بناء الفريق يمكن أن يزيد أعباء العمل على الفرد.</a:t>
                      </a:r>
                      <a:endParaRPr kumimoji="0" lang="ar-SA" sz="2400" b="0" i="0" u="none" strike="noStrike" cap="none" normalizeH="0" baseline="0" smtClean="0">
                        <a:ln>
                          <a:noFill/>
                        </a:ln>
                        <a:solidFill>
                          <a:srgbClr val="003399"/>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c hMerge="1">
                  <a:txBody>
                    <a:bodyPr/>
                    <a:lstStyle/>
                    <a:p>
                      <a:pPr rtl="1"/>
                      <a:endParaRPr lang="ar-SA"/>
                    </a:p>
                  </a:txBody>
                  <a:tcPr/>
                </a:tc>
              </a:tr>
              <a:tr h="193675">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horzOverflow="overflow">
                    <a:lnL cap="flat">
                      <a:noFill/>
                    </a:lnL>
                    <a:lnR>
                      <a:noFill/>
                    </a:lnR>
                    <a:lnT>
                      <a:noFill/>
                    </a:lnT>
                    <a:lnB>
                      <a:noFill/>
                    </a:lnB>
                    <a:lnTlToBr>
                      <a:noFill/>
                    </a:lnTlToBr>
                    <a:lnBlToTr>
                      <a:noFill/>
                    </a:lnBlToTr>
                    <a:noFill/>
                  </a:tcPr>
                </a:tc>
                <a:tc gridSpan="2">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c hMerge="1">
                  <a:txBody>
                    <a:bodyPr/>
                    <a:lstStyle/>
                    <a:p>
                      <a:pPr rtl="1"/>
                      <a:endParaRPr lang="ar-SA"/>
                    </a:p>
                  </a:txBody>
                  <a:tcPr/>
                </a:tc>
              </a:tr>
              <a:tr h="663575">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11. تذكر أن المجهول غالباً يثير التهديد والتحسب أكثر من المعلوم والمألوف.</a:t>
                      </a:r>
                      <a:endParaRPr kumimoji="0" lang="ar-SA" sz="24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horzOverflow="overflow">
                    <a:lnL cap="flat">
                      <a:noFill/>
                    </a:lnL>
                    <a:lnR>
                      <a:noFill/>
                    </a:lnR>
                    <a:lnT>
                      <a:noFill/>
                    </a:lnT>
                    <a:lnB cap="flat">
                      <a:noFill/>
                    </a:lnB>
                    <a:lnTlToBr>
                      <a:noFill/>
                    </a:lnTlToBr>
                    <a:lnBlToTr>
                      <a:noFill/>
                    </a:lnBlToTr>
                    <a:noFill/>
                  </a:tcPr>
                </a:tc>
                <a:tc gridSpan="2">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وهكذا فعندما تعرض المشاكل تصبح أقل تهديداً.</a:t>
                      </a:r>
                      <a:endParaRPr kumimoji="0" lang="ar-SA" sz="2400" b="0" i="0" u="none" strike="noStrike" cap="none" normalizeH="0" baseline="0" smtClean="0">
                        <a:ln>
                          <a:noFill/>
                        </a:ln>
                        <a:solidFill>
                          <a:srgbClr val="003399"/>
                        </a:solidFill>
                        <a:effectLst/>
                        <a:latin typeface="Arial" pitchFamily="34" charset="0"/>
                        <a:ea typeface="Times New Roman" pitchFamily="18" charset="0"/>
                        <a:cs typeface="Simplified Arabic" pitchFamily="18" charset="-78"/>
                      </a:endParaRPr>
                    </a:p>
                  </a:txBody>
                  <a:tcPr horzOverflow="overflow">
                    <a:lnL>
                      <a:noFill/>
                    </a:lnL>
                    <a:lnR cap="flat">
                      <a:noFill/>
                    </a:lnR>
                    <a:lnT>
                      <a:noFill/>
                    </a:lnT>
                    <a:lnB cap="flat">
                      <a:noFill/>
                    </a:lnB>
                    <a:lnTlToBr>
                      <a:noFill/>
                    </a:lnTlToBr>
                    <a:lnBlToTr>
                      <a:noFill/>
                    </a:lnBlToTr>
                    <a:noFill/>
                  </a:tcPr>
                </a:tc>
                <a:tc hMerge="1">
                  <a:txBody>
                    <a:bodyPr/>
                    <a:lstStyle/>
                    <a:p>
                      <a:pPr rtl="1"/>
                      <a:endParaRPr lang="ar-SA"/>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2425" name="Group 137"/>
          <p:cNvGraphicFramePr>
            <a:graphicFrameLocks noGrp="1"/>
          </p:cNvGraphicFramePr>
          <p:nvPr/>
        </p:nvGraphicFramePr>
        <p:xfrm>
          <a:off x="468313" y="815975"/>
          <a:ext cx="8280400" cy="5425440"/>
        </p:xfrm>
        <a:graphic>
          <a:graphicData uri="http://schemas.openxmlformats.org/drawingml/2006/table">
            <a:tbl>
              <a:tblPr rtl="1"/>
              <a:tblGrid>
                <a:gridCol w="3960813"/>
                <a:gridCol w="4319587"/>
              </a:tblGrid>
              <a:tr h="457200">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12. تذكر أن التطور هو بالأساس تنظيم شخصي.</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cap="fla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العمر، القدرة والمعتقدات تخلق تقيدات.</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في النهاية نحن المسئولون عن تطورنا.</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cap="fla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639763">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13. تذكر أنك تستطيع أن تقود الحصان إلى الماء ولكنك لا تستطيع أن تجعله يشرب.</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لا يمكن إجبار الناس على تعيير مشاعرهم.</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لا يمكن إجبار الناس على الانفتاح والأمانة.</a:t>
                      </a:r>
                      <a:endParaRPr kumimoji="0" lang="en-US" sz="16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cs typeface="Simplified Arabic" pitchFamily="18" charset="-78"/>
                        </a:rPr>
                        <a:t>- يمكن إجبار الناس على التظاهر بالتغيير.</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457200">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14. تذكر أولئك الذين ليسوا جزءاً من العمل.</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يمكن أن يسود الحسد.</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يحب الناس عادة المشاركة في العمل.</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457200">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15. تذكر أن عملية بناء الفريق يمكن أن تخلق مشاكل جانبية أخرى.</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مجموعات أخرى يمكن أن تشعر بالتهديد.</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الأفراد والفرق يمكن أن يتجاوزوا أدوارهم.</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639763">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16. كن منفتحاً على الفرص الأخرى عندما تبني الفريق.</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يمكن أن يحدث تطور في الأفراد.</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الأفكار الجديدة يمكن أن تولد مزيداً من الإبداع.</a:t>
                      </a:r>
                      <a:endParaRPr kumimoji="0" lang="en-US" sz="16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cs typeface="Simplified Arabic" pitchFamily="18" charset="-78"/>
                        </a:rPr>
                        <a:t>- يمكن ظهور تحديات للنظم والفرق المتبعة.</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457200">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17. فوض.</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cap="flat">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الأفراد يملكون قدرات ومهارات مختلفة.</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التفويض عادة يعني التطوير.</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6" name="Rectangle 4"/>
          <p:cNvSpPr>
            <a:spLocks noChangeArrowheads="1"/>
          </p:cNvSpPr>
          <p:nvPr/>
        </p:nvSpPr>
        <p:spPr bwMode="auto">
          <a:xfrm>
            <a:off x="611188" y="1658938"/>
            <a:ext cx="8064500" cy="4362450"/>
          </a:xfrm>
          <a:prstGeom prst="rect">
            <a:avLst/>
          </a:prstGeom>
          <a:noFill/>
          <a:ln w="9525">
            <a:noFill/>
            <a:miter lim="800000"/>
            <a:headEnd/>
            <a:tailEnd/>
          </a:ln>
          <a:effectLst/>
        </p:spPr>
        <p:txBody>
          <a:bodyPr anchor="ctr">
            <a:spAutoFit/>
          </a:bodyPr>
          <a:lstStyle/>
          <a:p>
            <a:pPr marL="800100" lvl="1" indent="-342900">
              <a:buFontTx/>
              <a:buAutoNum type="arabicPeriod"/>
              <a:tabLst>
                <a:tab pos="228600" algn="l"/>
              </a:tabLst>
            </a:pPr>
            <a:r>
              <a:rPr lang="ar-SA" sz="2800">
                <a:solidFill>
                  <a:srgbClr val="003399"/>
                </a:solidFill>
                <a:cs typeface="Simplified Arabic" pitchFamily="18" charset="-78"/>
              </a:rPr>
              <a:t>الحصول على أداء أفضل.</a:t>
            </a:r>
            <a:endParaRPr lang="en-US" sz="2800">
              <a:solidFill>
                <a:srgbClr val="003399"/>
              </a:solidFill>
              <a:cs typeface="Simplified Arabic" pitchFamily="18" charset="-78"/>
            </a:endParaRPr>
          </a:p>
          <a:p>
            <a:pPr marL="800100" lvl="1" indent="-342900">
              <a:buFontTx/>
              <a:buAutoNum type="arabicPeriod"/>
              <a:tabLst>
                <a:tab pos="228600" algn="l"/>
              </a:tabLst>
            </a:pPr>
            <a:r>
              <a:rPr lang="ar-SA" sz="2800">
                <a:solidFill>
                  <a:srgbClr val="003399"/>
                </a:solidFill>
                <a:cs typeface="Simplified Arabic" pitchFamily="18" charset="-78"/>
              </a:rPr>
              <a:t>سرعة أكبر في إنجاز العمل من خلال تجميع الخب</a:t>
            </a:r>
            <a:r>
              <a:rPr lang="ar-EG" sz="2800">
                <a:solidFill>
                  <a:srgbClr val="003399"/>
                </a:solidFill>
                <a:cs typeface="Simplified Arabic" pitchFamily="18" charset="-78"/>
              </a:rPr>
              <a:t>ــ</a:t>
            </a:r>
            <a:r>
              <a:rPr lang="ar-SA" sz="2800">
                <a:solidFill>
                  <a:srgbClr val="003399"/>
                </a:solidFill>
                <a:cs typeface="Simplified Arabic" pitchFamily="18" charset="-78"/>
              </a:rPr>
              <a:t>رات والاشتراك في المهامات.</a:t>
            </a:r>
            <a:endParaRPr lang="en-US" sz="2800">
              <a:solidFill>
                <a:srgbClr val="003399"/>
              </a:solidFill>
              <a:cs typeface="Simplified Arabic" pitchFamily="18" charset="-78"/>
            </a:endParaRPr>
          </a:p>
          <a:p>
            <a:pPr marL="800100" lvl="1" indent="-342900">
              <a:buFontTx/>
              <a:buAutoNum type="arabicPeriod"/>
              <a:tabLst>
                <a:tab pos="228600" algn="l"/>
              </a:tabLst>
            </a:pPr>
            <a:r>
              <a:rPr lang="ar-SA" sz="2800">
                <a:solidFill>
                  <a:srgbClr val="003399"/>
                </a:solidFill>
                <a:cs typeface="Simplified Arabic" pitchFamily="18" charset="-78"/>
              </a:rPr>
              <a:t>استجابة تنظيمية وحيوية للأوقات العصيبة والتغيير.</a:t>
            </a:r>
            <a:endParaRPr lang="en-US" sz="2800">
              <a:solidFill>
                <a:srgbClr val="003399"/>
              </a:solidFill>
              <a:cs typeface="Simplified Arabic" pitchFamily="18" charset="-78"/>
            </a:endParaRPr>
          </a:p>
          <a:p>
            <a:pPr marL="800100" lvl="1" indent="-342900">
              <a:buFontTx/>
              <a:buAutoNum type="arabicPeriod"/>
              <a:tabLst>
                <a:tab pos="228600" algn="l"/>
              </a:tabLst>
            </a:pPr>
            <a:r>
              <a:rPr lang="ar-SA" sz="2800">
                <a:solidFill>
                  <a:srgbClr val="003399"/>
                </a:solidFill>
                <a:cs typeface="Simplified Arabic" pitchFamily="18" charset="-78"/>
              </a:rPr>
              <a:t>تحقيق الأهداف بصورة أفضل.</a:t>
            </a:r>
            <a:endParaRPr lang="en-US" sz="2800">
              <a:solidFill>
                <a:srgbClr val="003399"/>
              </a:solidFill>
              <a:cs typeface="Simplified Arabic" pitchFamily="18" charset="-78"/>
            </a:endParaRPr>
          </a:p>
          <a:p>
            <a:pPr marL="800100" lvl="1" indent="-342900">
              <a:buFontTx/>
              <a:buAutoNum type="arabicPeriod"/>
              <a:tabLst>
                <a:tab pos="228600" algn="l"/>
              </a:tabLst>
            </a:pPr>
            <a:r>
              <a:rPr lang="ar-SA" sz="2800">
                <a:solidFill>
                  <a:srgbClr val="003399"/>
                </a:solidFill>
                <a:cs typeface="Simplified Arabic" pitchFamily="18" charset="-78"/>
              </a:rPr>
              <a:t>تحسين نوع العمل كماً وكيفاً.</a:t>
            </a:r>
            <a:endParaRPr lang="en-US" sz="2800">
              <a:solidFill>
                <a:srgbClr val="003399"/>
              </a:solidFill>
              <a:cs typeface="Simplified Arabic" pitchFamily="18" charset="-78"/>
            </a:endParaRPr>
          </a:p>
          <a:p>
            <a:pPr marL="800100" lvl="1" indent="-342900">
              <a:buFontTx/>
              <a:buAutoNum type="arabicPeriod"/>
              <a:tabLst>
                <a:tab pos="228600" algn="l"/>
              </a:tabLst>
            </a:pPr>
            <a:r>
              <a:rPr lang="ar-SA" sz="2800">
                <a:solidFill>
                  <a:srgbClr val="003399"/>
                </a:solidFill>
                <a:cs typeface="Simplified Arabic" pitchFamily="18" charset="-78"/>
              </a:rPr>
              <a:t>وجود علاقات إنسانية أعمق مما يخلق مناخ مناسب للعمل.</a:t>
            </a:r>
            <a:endParaRPr lang="en-US" sz="2800">
              <a:solidFill>
                <a:srgbClr val="003399"/>
              </a:solidFill>
              <a:cs typeface="Simplified Arabic" pitchFamily="18" charset="-78"/>
            </a:endParaRPr>
          </a:p>
          <a:p>
            <a:pPr marL="800100" lvl="1" indent="-342900">
              <a:buFontTx/>
              <a:buAutoNum type="arabicPeriod"/>
              <a:tabLst>
                <a:tab pos="228600" algn="l"/>
              </a:tabLst>
            </a:pPr>
            <a:r>
              <a:rPr lang="ar-SA" sz="2800">
                <a:solidFill>
                  <a:srgbClr val="003399"/>
                </a:solidFill>
                <a:cs typeface="Simplified Arabic" pitchFamily="18" charset="-78"/>
              </a:rPr>
              <a:t>حل المشكلات التي تواجه المؤسسة بشكل جماعي ح</a:t>
            </a:r>
            <a:r>
              <a:rPr lang="ar-EG" sz="2800">
                <a:solidFill>
                  <a:srgbClr val="003399"/>
                </a:solidFill>
                <a:cs typeface="Simplified Arabic" pitchFamily="18" charset="-78"/>
              </a:rPr>
              <a:t>ــ</a:t>
            </a:r>
            <a:r>
              <a:rPr lang="ar-SA" sz="2800">
                <a:solidFill>
                  <a:srgbClr val="003399"/>
                </a:solidFill>
                <a:cs typeface="Simplified Arabic" pitchFamily="18" charset="-78"/>
              </a:rPr>
              <a:t>يث المسؤولية مشتركة.</a:t>
            </a:r>
            <a:endParaRPr lang="en-US" sz="2800">
              <a:solidFill>
                <a:srgbClr val="003399"/>
              </a:solidFill>
              <a:cs typeface="Simplified Arabic" pitchFamily="18" charset="-78"/>
            </a:endParaRPr>
          </a:p>
          <a:p>
            <a:pPr marL="800100" lvl="1" indent="-342900">
              <a:buFontTx/>
              <a:buAutoNum type="arabicPeriod"/>
              <a:tabLst>
                <a:tab pos="228600" algn="l"/>
              </a:tabLst>
            </a:pPr>
            <a:r>
              <a:rPr lang="ar-SA" sz="2800">
                <a:solidFill>
                  <a:srgbClr val="003399"/>
                </a:solidFill>
                <a:cs typeface="Simplified Arabic" pitchFamily="18" charset="-78"/>
              </a:rPr>
              <a:t>يساعد أعضاء الفريق على تعلم واكتساب خبرات جدي</a:t>
            </a:r>
            <a:r>
              <a:rPr lang="ar-EG" sz="2800">
                <a:solidFill>
                  <a:srgbClr val="003399"/>
                </a:solidFill>
                <a:cs typeface="Simplified Arabic" pitchFamily="18" charset="-78"/>
              </a:rPr>
              <a:t>ــ</a:t>
            </a:r>
            <a:r>
              <a:rPr lang="ar-SA" sz="2800">
                <a:solidFill>
                  <a:srgbClr val="003399"/>
                </a:solidFill>
                <a:cs typeface="Simplified Arabic" pitchFamily="18" charset="-78"/>
              </a:rPr>
              <a:t>دة</a:t>
            </a:r>
          </a:p>
        </p:txBody>
      </p:sp>
      <p:sp>
        <p:nvSpPr>
          <p:cNvPr id="13318" name="Rectangle 6"/>
          <p:cNvSpPr>
            <a:spLocks noChangeArrowheads="1"/>
          </p:cNvSpPr>
          <p:nvPr/>
        </p:nvSpPr>
        <p:spPr bwMode="auto">
          <a:xfrm>
            <a:off x="3132138" y="617538"/>
            <a:ext cx="3155950" cy="579437"/>
          </a:xfrm>
          <a:prstGeom prst="rect">
            <a:avLst/>
          </a:prstGeom>
          <a:noFill/>
          <a:ln w="9525">
            <a:noFill/>
            <a:miter lim="800000"/>
            <a:headEnd/>
            <a:tailEnd/>
          </a:ln>
          <a:effectLst/>
        </p:spPr>
        <p:txBody>
          <a:bodyPr wrap="none" anchor="ctr">
            <a:spAutoFit/>
          </a:bodyPr>
          <a:lstStyle/>
          <a:p>
            <a:r>
              <a:rPr lang="ar-SA" sz="3200">
                <a:solidFill>
                  <a:srgbClr val="0000CC"/>
                </a:solidFill>
                <a:cs typeface="PT Bold Heading" pitchFamily="2" charset="-78"/>
              </a:rPr>
              <a:t>أهمية العمل كفريق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357188" y="1398588"/>
            <a:ext cx="8318500" cy="4838700"/>
          </a:xfrm>
          <a:prstGeom prst="rect">
            <a:avLst/>
          </a:prstGeom>
          <a:noFill/>
          <a:ln w="9525">
            <a:noFill/>
            <a:miter lim="800000"/>
            <a:headEnd/>
            <a:tailEnd/>
          </a:ln>
          <a:effectLst/>
        </p:spPr>
        <p:txBody>
          <a:bodyPr anchor="ctr">
            <a:spAutoFit/>
          </a:bodyPr>
          <a:lstStyle/>
          <a:p>
            <a:pPr>
              <a:tabLst>
                <a:tab pos="457200" algn="l"/>
              </a:tabLst>
            </a:pPr>
            <a:r>
              <a:rPr lang="ar-SA" sz="2400" b="1">
                <a:solidFill>
                  <a:srgbClr val="FF0000"/>
                </a:solidFill>
              </a:rPr>
              <a:t>1. التشكيل المبدئي </a:t>
            </a:r>
            <a:r>
              <a:rPr lang="en-US" sz="2400" b="1">
                <a:solidFill>
                  <a:srgbClr val="FF0000"/>
                </a:solidFill>
              </a:rPr>
              <a:t>Forming</a:t>
            </a:r>
            <a:r>
              <a:rPr lang="ar-SA" sz="2400" b="1">
                <a:solidFill>
                  <a:srgbClr val="FF0000"/>
                </a:solidFill>
              </a:rPr>
              <a:t>:</a:t>
            </a:r>
            <a:endParaRPr lang="en-US" sz="2400">
              <a:solidFill>
                <a:srgbClr val="FF0000"/>
              </a:solidFill>
            </a:endParaRPr>
          </a:p>
          <a:p>
            <a:pPr>
              <a:tabLst>
                <a:tab pos="457200" algn="l"/>
              </a:tabLst>
            </a:pPr>
            <a:r>
              <a:rPr lang="ar-SA" sz="2400">
                <a:solidFill>
                  <a:srgbClr val="003399"/>
                </a:solidFill>
              </a:rPr>
              <a:t>ما الهدف، ما الأدوار، ما القوانين التي تحكم هذا الفريق. (على شكل تساؤلات)</a:t>
            </a:r>
            <a:endParaRPr lang="en-US" sz="2400">
              <a:solidFill>
                <a:srgbClr val="003399"/>
              </a:solidFill>
            </a:endParaRPr>
          </a:p>
          <a:p>
            <a:pPr>
              <a:tabLst>
                <a:tab pos="457200" algn="l"/>
              </a:tabLst>
            </a:pPr>
            <a:r>
              <a:rPr lang="ar-SA" sz="2400" b="1">
                <a:solidFill>
                  <a:srgbClr val="FF0000"/>
                </a:solidFill>
              </a:rPr>
              <a:t>2. الصراع </a:t>
            </a:r>
            <a:r>
              <a:rPr lang="en-US" sz="2400" b="1">
                <a:solidFill>
                  <a:srgbClr val="FF0000"/>
                </a:solidFill>
              </a:rPr>
              <a:t>Storming</a:t>
            </a:r>
            <a:r>
              <a:rPr lang="ar-SA" sz="2400" b="1">
                <a:solidFill>
                  <a:srgbClr val="FF0000"/>
                </a:solidFill>
              </a:rPr>
              <a:t>:</a:t>
            </a:r>
            <a:endParaRPr lang="en-US" sz="2400">
              <a:solidFill>
                <a:srgbClr val="FF0000"/>
              </a:solidFill>
            </a:endParaRPr>
          </a:p>
          <a:p>
            <a:pPr>
              <a:tabLst>
                <a:tab pos="457200" algn="l"/>
              </a:tabLst>
            </a:pPr>
            <a:r>
              <a:rPr lang="ar-SA" sz="2400">
                <a:solidFill>
                  <a:srgbClr val="003399"/>
                </a:solidFill>
              </a:rPr>
              <a:t>مثل الصراع على القيادة، أو فرض الرأي، أو خلاف بين مجموعات داخل الفريق، أو حول المهمة المطلوبة.</a:t>
            </a:r>
            <a:endParaRPr lang="en-US" sz="2400">
              <a:solidFill>
                <a:srgbClr val="003399"/>
              </a:solidFill>
            </a:endParaRPr>
          </a:p>
          <a:p>
            <a:pPr>
              <a:tabLst>
                <a:tab pos="457200" algn="l"/>
              </a:tabLst>
            </a:pPr>
            <a:r>
              <a:rPr lang="ar-SA" sz="2400" b="1">
                <a:solidFill>
                  <a:srgbClr val="FF0000"/>
                </a:solidFill>
              </a:rPr>
              <a:t>3. </a:t>
            </a:r>
            <a:r>
              <a:rPr lang="ar-EG" sz="2400" b="1">
                <a:solidFill>
                  <a:srgbClr val="FF0000"/>
                </a:solidFill>
              </a:rPr>
              <a:t>بناء </a:t>
            </a:r>
            <a:r>
              <a:rPr lang="ar-SA" sz="2400" b="1">
                <a:solidFill>
                  <a:srgbClr val="FF0000"/>
                </a:solidFill>
              </a:rPr>
              <a:t>القواعد والنظم </a:t>
            </a:r>
            <a:r>
              <a:rPr lang="en-US" sz="2400" b="1">
                <a:solidFill>
                  <a:srgbClr val="FF0000"/>
                </a:solidFill>
              </a:rPr>
              <a:t>Norming</a:t>
            </a:r>
            <a:r>
              <a:rPr lang="ar-SA" sz="2400" b="1">
                <a:solidFill>
                  <a:srgbClr val="FF0000"/>
                </a:solidFill>
              </a:rPr>
              <a:t>:</a:t>
            </a:r>
            <a:endParaRPr lang="en-US" sz="2400">
              <a:solidFill>
                <a:srgbClr val="FF0000"/>
              </a:solidFill>
            </a:endParaRPr>
          </a:p>
          <a:p>
            <a:pPr>
              <a:tabLst>
                <a:tab pos="457200" algn="l"/>
              </a:tabLst>
            </a:pPr>
            <a:r>
              <a:rPr lang="ar-SA" sz="2400">
                <a:solidFill>
                  <a:srgbClr val="003399"/>
                </a:solidFill>
              </a:rPr>
              <a:t>لحل المشكلات، لسلوك أعضاء الفريق، للتعامل، تحديد هوية المجموعة، طرق حل الصراع.</a:t>
            </a:r>
            <a:endParaRPr lang="en-US" sz="2400">
              <a:solidFill>
                <a:srgbClr val="003399"/>
              </a:solidFill>
            </a:endParaRPr>
          </a:p>
          <a:p>
            <a:pPr>
              <a:tabLst>
                <a:tab pos="457200" algn="l"/>
              </a:tabLst>
            </a:pPr>
            <a:r>
              <a:rPr lang="ar-SA" sz="2400" b="1">
                <a:solidFill>
                  <a:srgbClr val="FF0000"/>
                </a:solidFill>
              </a:rPr>
              <a:t>4. العمل والأداء الجيد </a:t>
            </a:r>
            <a:r>
              <a:rPr lang="en-US" sz="2400" b="1">
                <a:solidFill>
                  <a:srgbClr val="FF0000"/>
                </a:solidFill>
              </a:rPr>
              <a:t>Performing</a:t>
            </a:r>
            <a:r>
              <a:rPr lang="ar-SA" sz="2400" b="1">
                <a:solidFill>
                  <a:srgbClr val="FF0000"/>
                </a:solidFill>
              </a:rPr>
              <a:t>:</a:t>
            </a:r>
            <a:endParaRPr lang="en-US" sz="2400">
              <a:solidFill>
                <a:srgbClr val="FF0000"/>
              </a:solidFill>
            </a:endParaRPr>
          </a:p>
          <a:p>
            <a:pPr>
              <a:tabLst>
                <a:tab pos="457200" algn="l"/>
              </a:tabLst>
            </a:pPr>
            <a:r>
              <a:rPr lang="ar-SA" sz="2400">
                <a:solidFill>
                  <a:srgbClr val="003399"/>
                </a:solidFill>
              </a:rPr>
              <a:t>حل المشكلات والتغلب عليها، وضوح أهداف المجموعة، أهداف مرنة، تنافس جيد.</a:t>
            </a:r>
            <a:endParaRPr lang="en-US" sz="2400">
              <a:solidFill>
                <a:srgbClr val="003399"/>
              </a:solidFill>
            </a:endParaRPr>
          </a:p>
          <a:p>
            <a:pPr>
              <a:tabLst>
                <a:tab pos="457200" algn="l"/>
              </a:tabLst>
            </a:pPr>
            <a:r>
              <a:rPr lang="ar-SA" sz="2400" b="1">
                <a:solidFill>
                  <a:srgbClr val="FF0000"/>
                </a:solidFill>
              </a:rPr>
              <a:t>5. مرحلة الإنهاء:</a:t>
            </a:r>
            <a:endParaRPr lang="en-US" sz="2400">
              <a:solidFill>
                <a:srgbClr val="FF0000"/>
              </a:solidFill>
            </a:endParaRPr>
          </a:p>
          <a:p>
            <a:pPr>
              <a:tabLst>
                <a:tab pos="457200" algn="l"/>
              </a:tabLst>
            </a:pPr>
            <a:r>
              <a:rPr lang="ar-SA" sz="2400">
                <a:solidFill>
                  <a:srgbClr val="003399"/>
                </a:solidFill>
              </a:rPr>
              <a:t>تحديد نجاح المشروع أو فشله ويسود الابتهاج في حالة النجاح والسخط والغضب في حالة الفشل.</a:t>
            </a:r>
          </a:p>
        </p:txBody>
      </p:sp>
      <p:sp>
        <p:nvSpPr>
          <p:cNvPr id="14341" name="Rectangle 5"/>
          <p:cNvSpPr>
            <a:spLocks noChangeArrowheads="1"/>
          </p:cNvSpPr>
          <p:nvPr/>
        </p:nvSpPr>
        <p:spPr bwMode="auto">
          <a:xfrm>
            <a:off x="2940050" y="557213"/>
            <a:ext cx="3503613" cy="579437"/>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مراحل تشكيل الفريق.</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1893888" y="1857365"/>
            <a:ext cx="6424612" cy="3539430"/>
          </a:xfrm>
          <a:prstGeom prst="rect">
            <a:avLst/>
          </a:prstGeom>
          <a:noFill/>
          <a:ln w="9525">
            <a:noFill/>
            <a:miter lim="800000"/>
            <a:headEnd/>
            <a:tailEnd/>
          </a:ln>
          <a:effectLst/>
        </p:spPr>
        <p:txBody>
          <a:bodyPr wrap="square" anchor="ctr">
            <a:spAutoFit/>
          </a:bodyPr>
          <a:lstStyle/>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الرئيس </a:t>
            </a:r>
            <a:r>
              <a:rPr lang="en-US" sz="2800" dirty="0">
                <a:solidFill>
                  <a:srgbClr val="003399"/>
                </a:solidFill>
                <a:effectLst>
                  <a:outerShdw blurRad="38100" dist="38100" dir="2700000" algn="tl">
                    <a:srgbClr val="000000"/>
                  </a:outerShdw>
                </a:effectLst>
                <a:cs typeface="Simplified Arabic" pitchFamily="18" charset="-78"/>
              </a:rPr>
              <a:t>Chairman</a:t>
            </a:r>
          </a:p>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المشكّل </a:t>
            </a:r>
            <a:r>
              <a:rPr lang="en-US" sz="2800" dirty="0">
                <a:solidFill>
                  <a:srgbClr val="003399"/>
                </a:solidFill>
                <a:effectLst>
                  <a:outerShdw blurRad="38100" dist="38100" dir="2700000" algn="tl">
                    <a:srgbClr val="000000"/>
                  </a:outerShdw>
                </a:effectLst>
                <a:cs typeface="Simplified Arabic" pitchFamily="18" charset="-78"/>
              </a:rPr>
              <a:t>Shaper</a:t>
            </a:r>
          </a:p>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المبادر </a:t>
            </a:r>
            <a:r>
              <a:rPr lang="en-US" sz="2800" dirty="0">
                <a:solidFill>
                  <a:srgbClr val="003399"/>
                </a:solidFill>
                <a:effectLst>
                  <a:outerShdw blurRad="38100" dist="38100" dir="2700000" algn="tl">
                    <a:srgbClr val="000000"/>
                  </a:outerShdw>
                </a:effectLst>
                <a:cs typeface="Simplified Arabic" pitchFamily="18" charset="-78"/>
              </a:rPr>
              <a:t>Plant</a:t>
            </a:r>
          </a:p>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المقيم – الملاحظ  </a:t>
            </a:r>
            <a:r>
              <a:rPr lang="en-US" sz="2800" dirty="0">
                <a:solidFill>
                  <a:srgbClr val="003399"/>
                </a:solidFill>
                <a:effectLst>
                  <a:outerShdw blurRad="38100" dist="38100" dir="2700000" algn="tl">
                    <a:srgbClr val="000000"/>
                  </a:outerShdw>
                </a:effectLst>
                <a:cs typeface="Simplified Arabic" pitchFamily="18" charset="-78"/>
              </a:rPr>
              <a:t>Monitor - Evaluator</a:t>
            </a:r>
          </a:p>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عامل الشركة  </a:t>
            </a:r>
            <a:r>
              <a:rPr lang="en-US" sz="2800" dirty="0">
                <a:solidFill>
                  <a:srgbClr val="003399"/>
                </a:solidFill>
                <a:effectLst>
                  <a:outerShdw blurRad="38100" dist="38100" dir="2700000" algn="tl">
                    <a:srgbClr val="000000"/>
                  </a:outerShdw>
                </a:effectLst>
                <a:cs typeface="Simplified Arabic" pitchFamily="18" charset="-78"/>
              </a:rPr>
              <a:t>Company Worker</a:t>
            </a:r>
          </a:p>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عامل الفريق  </a:t>
            </a:r>
            <a:r>
              <a:rPr lang="en-US" sz="2800" dirty="0">
                <a:solidFill>
                  <a:srgbClr val="003399"/>
                </a:solidFill>
                <a:effectLst>
                  <a:outerShdw blurRad="38100" dist="38100" dir="2700000" algn="tl">
                    <a:srgbClr val="000000"/>
                  </a:outerShdw>
                </a:effectLst>
                <a:cs typeface="Simplified Arabic" pitchFamily="18" charset="-78"/>
              </a:rPr>
              <a:t>Team Worker</a:t>
            </a:r>
          </a:p>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الباحث عن المصادر </a:t>
            </a:r>
            <a:r>
              <a:rPr lang="en-US" sz="2800" dirty="0">
                <a:solidFill>
                  <a:srgbClr val="003399"/>
                </a:solidFill>
                <a:effectLst>
                  <a:outerShdw blurRad="38100" dist="38100" dir="2700000" algn="tl">
                    <a:srgbClr val="000000"/>
                  </a:outerShdw>
                </a:effectLst>
                <a:cs typeface="Simplified Arabic" pitchFamily="18" charset="-78"/>
              </a:rPr>
              <a:t>Resource Investigator</a:t>
            </a:r>
          </a:p>
          <a:p>
            <a:pPr marL="342900" indent="-342900">
              <a:buFontTx/>
              <a:buAutoNum type="arabicPeriod"/>
            </a:pPr>
            <a:r>
              <a:rPr lang="ar-SA" sz="2800" dirty="0">
                <a:solidFill>
                  <a:srgbClr val="003399"/>
                </a:solidFill>
                <a:effectLst>
                  <a:outerShdw blurRad="38100" dist="38100" dir="2700000" algn="tl">
                    <a:srgbClr val="000000"/>
                  </a:outerShdw>
                </a:effectLst>
                <a:cs typeface="Simplified Arabic" pitchFamily="18" charset="-78"/>
              </a:rPr>
              <a:t>المكمل  </a:t>
            </a:r>
            <a:r>
              <a:rPr lang="en-US" sz="2800" dirty="0">
                <a:solidFill>
                  <a:srgbClr val="003399"/>
                </a:solidFill>
                <a:effectLst>
                  <a:outerShdw blurRad="38100" dist="38100" dir="2700000" algn="tl">
                    <a:srgbClr val="000000"/>
                  </a:outerShdw>
                </a:effectLst>
                <a:cs typeface="Simplified Arabic" pitchFamily="18" charset="-78"/>
              </a:rPr>
              <a:t>Completer</a:t>
            </a:r>
            <a:endParaRPr lang="ar-SA" sz="2800" dirty="0">
              <a:solidFill>
                <a:srgbClr val="003399"/>
              </a:solidFill>
              <a:effectLst>
                <a:outerShdw blurRad="38100" dist="38100" dir="2700000" algn="tl">
                  <a:srgbClr val="000000"/>
                </a:outerShdw>
              </a:effectLst>
              <a:cs typeface="Simplified Arabic" pitchFamily="18" charset="-78"/>
            </a:endParaRPr>
          </a:p>
        </p:txBody>
      </p:sp>
      <p:sp>
        <p:nvSpPr>
          <p:cNvPr id="15365" name="Rectangle 5"/>
          <p:cNvSpPr>
            <a:spLocks noChangeArrowheads="1"/>
          </p:cNvSpPr>
          <p:nvPr/>
        </p:nvSpPr>
        <p:spPr bwMode="auto">
          <a:xfrm>
            <a:off x="3503613" y="1049338"/>
            <a:ext cx="2868612" cy="579437"/>
          </a:xfrm>
          <a:prstGeom prst="rect">
            <a:avLst/>
          </a:prstGeom>
          <a:noFill/>
          <a:ln w="9525">
            <a:noFill/>
            <a:miter lim="800000"/>
            <a:headEnd/>
            <a:tailEnd/>
          </a:ln>
          <a:effectLst/>
        </p:spPr>
        <p:txBody>
          <a:bodyPr wrap="none">
            <a:spAutoFit/>
          </a:bodyPr>
          <a:lstStyle/>
          <a:p>
            <a:r>
              <a:rPr lang="ar-SA" sz="3200" b="1">
                <a:solidFill>
                  <a:srgbClr val="0000CC"/>
                </a:solidFill>
                <a:cs typeface="PT Bold Heading" pitchFamily="2" charset="-78"/>
              </a:rPr>
              <a:t>أدوار أعضاء الفريق</a:t>
            </a:r>
            <a:endParaRPr lang="en-US" sz="3200" b="1">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AutoShape 4" descr="685_1170705716"/>
          <p:cNvSpPr>
            <a:spLocks noChangeArrowheads="1"/>
          </p:cNvSpPr>
          <p:nvPr/>
        </p:nvSpPr>
        <p:spPr bwMode="auto">
          <a:xfrm>
            <a:off x="465138" y="639763"/>
            <a:ext cx="8139112" cy="614362"/>
          </a:xfrm>
          <a:prstGeom prst="ribbon">
            <a:avLst>
              <a:gd name="adj1" fmla="val 4963"/>
              <a:gd name="adj2" fmla="val 60083"/>
            </a:avLst>
          </a:prstGeom>
          <a:blipFill dpi="0" rotWithShape="1">
            <a:blip r:embed="rId3"/>
            <a:srcRect/>
            <a:stretch>
              <a:fillRect/>
            </a:stretch>
          </a:blipFill>
          <a:ln w="9525">
            <a:solidFill>
              <a:schemeClr val="accent2"/>
            </a:solidFill>
            <a:round/>
            <a:headEnd/>
            <a:tailEnd/>
          </a:ln>
          <a:effectLst/>
        </p:spPr>
        <p:txBody>
          <a:bodyPr>
            <a:spAutoFit/>
          </a:bodyPr>
          <a:lstStyle/>
          <a:p>
            <a:pPr>
              <a:spcBef>
                <a:spcPct val="50000"/>
              </a:spcBef>
            </a:pPr>
            <a:r>
              <a:rPr lang="ar-EG" sz="3200">
                <a:cs typeface="PT Bold Heading" pitchFamily="2" charset="-78"/>
              </a:rPr>
              <a:t>معوقات </a:t>
            </a:r>
            <a:r>
              <a:rPr lang="ar-SA" sz="3200">
                <a:cs typeface="PT Bold Heading" pitchFamily="2" charset="-78"/>
              </a:rPr>
              <a:t>تفعيل وتشكيل الفريق</a:t>
            </a:r>
            <a:endParaRPr lang="en-US" sz="3200">
              <a:cs typeface="PT Bold Heading" pitchFamily="2" charset="-78"/>
            </a:endParaRPr>
          </a:p>
        </p:txBody>
      </p:sp>
      <p:sp>
        <p:nvSpPr>
          <p:cNvPr id="3077" name="AutoShape 5"/>
          <p:cNvSpPr>
            <a:spLocks noChangeArrowheads="1"/>
          </p:cNvSpPr>
          <p:nvPr/>
        </p:nvSpPr>
        <p:spPr bwMode="auto">
          <a:xfrm>
            <a:off x="319088" y="5065713"/>
            <a:ext cx="3457575" cy="1016000"/>
          </a:xfrm>
          <a:prstGeom prst="rtTriangle">
            <a:avLst/>
          </a:prstGeom>
          <a:gradFill rotWithShape="1">
            <a:gsLst>
              <a:gs pos="0">
                <a:srgbClr val="9999FF"/>
              </a:gs>
              <a:gs pos="50000">
                <a:srgbClr val="FFCC99"/>
              </a:gs>
              <a:gs pos="100000">
                <a:srgbClr val="9999FF"/>
              </a:gs>
            </a:gsLst>
            <a:lin ang="18900000" scaled="1"/>
          </a:gradFill>
          <a:ln w="9525">
            <a:solidFill>
              <a:schemeClr val="accent2"/>
            </a:solidFill>
            <a:miter lim="800000"/>
            <a:headEnd/>
            <a:tailEnd/>
          </a:ln>
          <a:effectLst/>
        </p:spPr>
        <p:txBody>
          <a:bodyPr>
            <a:spAutoFit/>
          </a:bodyPr>
          <a:lstStyle/>
          <a:p>
            <a:pPr algn="ctr">
              <a:spcBef>
                <a:spcPct val="50000"/>
              </a:spcBef>
            </a:pPr>
            <a:r>
              <a:rPr lang="ar-SA" sz="2000">
                <a:cs typeface="Simplified Arabic" pitchFamily="18" charset="-78"/>
              </a:rPr>
              <a:t>8. الأمور الطارئة.</a:t>
            </a:r>
            <a:endParaRPr lang="en-US" sz="2000">
              <a:cs typeface="Simplified Arabic" pitchFamily="18" charset="-78"/>
            </a:endParaRPr>
          </a:p>
        </p:txBody>
      </p:sp>
      <p:sp>
        <p:nvSpPr>
          <p:cNvPr id="3078" name="AutoShape 6"/>
          <p:cNvSpPr>
            <a:spLocks noChangeArrowheads="1"/>
          </p:cNvSpPr>
          <p:nvPr/>
        </p:nvSpPr>
        <p:spPr bwMode="auto">
          <a:xfrm flipH="1">
            <a:off x="5795963" y="5076825"/>
            <a:ext cx="3168650" cy="1016000"/>
          </a:xfrm>
          <a:prstGeom prst="rtTriangle">
            <a:avLst/>
          </a:prstGeom>
          <a:gradFill rotWithShape="1">
            <a:gsLst>
              <a:gs pos="0">
                <a:srgbClr val="9999FF"/>
              </a:gs>
              <a:gs pos="50000">
                <a:srgbClr val="FFCC99"/>
              </a:gs>
              <a:gs pos="100000">
                <a:srgbClr val="9999FF"/>
              </a:gs>
            </a:gsLst>
            <a:lin ang="18900000" scaled="1"/>
          </a:gradFill>
          <a:ln w="9525">
            <a:solidFill>
              <a:schemeClr val="accent2"/>
            </a:solidFill>
            <a:miter lim="800000"/>
            <a:headEnd/>
            <a:tailEnd/>
          </a:ln>
          <a:effectLst/>
        </p:spPr>
        <p:txBody>
          <a:bodyPr>
            <a:spAutoFit/>
          </a:bodyPr>
          <a:lstStyle/>
          <a:p>
            <a:pPr algn="ctr">
              <a:spcBef>
                <a:spcPct val="50000"/>
              </a:spcBef>
            </a:pPr>
            <a:r>
              <a:rPr lang="ar-SA" sz="2000">
                <a:cs typeface="Simplified Arabic" pitchFamily="18" charset="-78"/>
              </a:rPr>
              <a:t>6. قلة الخبرة.</a:t>
            </a:r>
            <a:endParaRPr lang="en-US" sz="2000">
              <a:cs typeface="Simplified Arabic" pitchFamily="18" charset="-78"/>
            </a:endParaRPr>
          </a:p>
        </p:txBody>
      </p:sp>
      <p:sp>
        <p:nvSpPr>
          <p:cNvPr id="3079" name="AutoShape 7"/>
          <p:cNvSpPr>
            <a:spLocks noChangeArrowheads="1"/>
          </p:cNvSpPr>
          <p:nvPr/>
        </p:nvSpPr>
        <p:spPr bwMode="auto">
          <a:xfrm>
            <a:off x="3416300" y="5118100"/>
            <a:ext cx="2571750" cy="508000"/>
          </a:xfrm>
          <a:prstGeom prst="bevel">
            <a:avLst>
              <a:gd name="adj" fmla="val 12500"/>
            </a:avLst>
          </a:prstGeom>
          <a:gradFill rotWithShape="1">
            <a:gsLst>
              <a:gs pos="0">
                <a:srgbClr val="9999FF"/>
              </a:gs>
              <a:gs pos="50000">
                <a:srgbClr val="FFCC99"/>
              </a:gs>
              <a:gs pos="100000">
                <a:srgbClr val="9999FF"/>
              </a:gs>
            </a:gsLst>
            <a:lin ang="18900000" scaled="1"/>
          </a:gradFill>
          <a:ln w="9525">
            <a:solidFill>
              <a:schemeClr val="accent2"/>
            </a:solidFill>
            <a:miter lim="800000"/>
            <a:headEnd/>
            <a:tailEnd/>
          </a:ln>
          <a:effectLst/>
        </p:spPr>
        <p:txBody>
          <a:bodyPr>
            <a:spAutoFit/>
          </a:bodyPr>
          <a:lstStyle/>
          <a:p>
            <a:pPr>
              <a:spcBef>
                <a:spcPct val="50000"/>
              </a:spcBef>
            </a:pPr>
            <a:r>
              <a:rPr lang="ar-SA" sz="2000">
                <a:cs typeface="Simplified Arabic" pitchFamily="18" charset="-78"/>
              </a:rPr>
              <a:t>7. عدم متابعة عمل الفرق.</a:t>
            </a:r>
            <a:endParaRPr lang="en-US" sz="2000">
              <a:cs typeface="Simplified Arabic" pitchFamily="18" charset="-78"/>
            </a:endParaRPr>
          </a:p>
        </p:txBody>
      </p:sp>
      <p:sp>
        <p:nvSpPr>
          <p:cNvPr id="3080" name="AutoShape 8"/>
          <p:cNvSpPr>
            <a:spLocks noChangeArrowheads="1"/>
          </p:cNvSpPr>
          <p:nvPr/>
        </p:nvSpPr>
        <p:spPr bwMode="auto">
          <a:xfrm>
            <a:off x="1041400" y="3894138"/>
            <a:ext cx="7127875" cy="1016000"/>
          </a:xfrm>
          <a:prstGeom prst="triangle">
            <a:avLst>
              <a:gd name="adj" fmla="val 50000"/>
            </a:avLst>
          </a:prstGeom>
          <a:gradFill rotWithShape="1">
            <a:gsLst>
              <a:gs pos="0">
                <a:srgbClr val="9999FF"/>
              </a:gs>
              <a:gs pos="50000">
                <a:srgbClr val="FFCC99"/>
              </a:gs>
              <a:gs pos="100000">
                <a:srgbClr val="9999FF"/>
              </a:gs>
            </a:gsLst>
            <a:lin ang="18900000" scaled="1"/>
          </a:gradFill>
          <a:ln w="9525">
            <a:solidFill>
              <a:schemeClr val="accent2"/>
            </a:solidFill>
            <a:miter lim="800000"/>
            <a:headEnd/>
            <a:tailEnd/>
          </a:ln>
          <a:effectLst/>
        </p:spPr>
        <p:txBody>
          <a:bodyPr>
            <a:spAutoFit/>
          </a:bodyPr>
          <a:lstStyle/>
          <a:p>
            <a:pPr algn="ctr">
              <a:spcBef>
                <a:spcPct val="50000"/>
              </a:spcBef>
            </a:pPr>
            <a:r>
              <a:rPr lang="ar-SA" sz="2000">
                <a:effectLst>
                  <a:outerShdw blurRad="38100" dist="38100" dir="2700000" algn="tl">
                    <a:srgbClr val="FFFFFF"/>
                  </a:outerShdw>
                </a:effectLst>
                <a:cs typeface="Simplified Arabic" pitchFamily="18" charset="-78"/>
              </a:rPr>
              <a:t>5. نقص الامكانات وعدم توفر المصادر.</a:t>
            </a:r>
            <a:endParaRPr lang="en-US" sz="2000">
              <a:effectLst>
                <a:outerShdw blurRad="38100" dist="38100" dir="2700000" algn="tl">
                  <a:srgbClr val="FFFFFF"/>
                </a:outerShdw>
              </a:effectLst>
              <a:cs typeface="Simplified Arabic" pitchFamily="18" charset="-78"/>
            </a:endParaRPr>
          </a:p>
        </p:txBody>
      </p:sp>
      <p:sp>
        <p:nvSpPr>
          <p:cNvPr id="3081" name="Oval 9"/>
          <p:cNvSpPr>
            <a:spLocks noChangeArrowheads="1"/>
          </p:cNvSpPr>
          <p:nvPr/>
        </p:nvSpPr>
        <p:spPr bwMode="auto">
          <a:xfrm>
            <a:off x="2984500" y="2282825"/>
            <a:ext cx="3240088" cy="963613"/>
          </a:xfrm>
          <a:prstGeom prst="ellipse">
            <a:avLst/>
          </a:prstGeom>
          <a:gradFill rotWithShape="1">
            <a:gsLst>
              <a:gs pos="0">
                <a:srgbClr val="9999FF"/>
              </a:gs>
              <a:gs pos="50000">
                <a:srgbClr val="FFCC99"/>
              </a:gs>
              <a:gs pos="100000">
                <a:srgbClr val="9999FF"/>
              </a:gs>
            </a:gsLst>
            <a:lin ang="18900000" scaled="1"/>
          </a:gradFill>
          <a:ln w="9525">
            <a:solidFill>
              <a:schemeClr val="accent2"/>
            </a:solidFill>
            <a:round/>
            <a:headEnd/>
            <a:tailEnd/>
          </a:ln>
          <a:effectLst/>
        </p:spPr>
        <p:txBody>
          <a:bodyPr>
            <a:spAutoFit/>
          </a:bodyPr>
          <a:lstStyle/>
          <a:p>
            <a:pPr algn="ctr">
              <a:spcBef>
                <a:spcPct val="50000"/>
              </a:spcBef>
            </a:pPr>
            <a:r>
              <a:rPr lang="ar-SA" sz="2000">
                <a:cs typeface="Simplified Arabic" pitchFamily="18" charset="-78"/>
              </a:rPr>
              <a:t>2. العبء الوظيفي للإداريين والهيئة</a:t>
            </a:r>
            <a:r>
              <a:rPr lang="ar-EG" sz="2000">
                <a:cs typeface="Simplified Arabic" pitchFamily="18" charset="-78"/>
              </a:rPr>
              <a:t> الادارية</a:t>
            </a:r>
            <a:endParaRPr lang="en-US" sz="2000">
              <a:cs typeface="Simplified Arabic" pitchFamily="18" charset="-78"/>
            </a:endParaRPr>
          </a:p>
        </p:txBody>
      </p:sp>
      <p:sp>
        <p:nvSpPr>
          <p:cNvPr id="3082" name="AutoShape 10"/>
          <p:cNvSpPr>
            <a:spLocks noChangeArrowheads="1"/>
          </p:cNvSpPr>
          <p:nvPr/>
        </p:nvSpPr>
        <p:spPr bwMode="auto">
          <a:xfrm>
            <a:off x="5786438" y="3240088"/>
            <a:ext cx="1812925" cy="533400"/>
          </a:xfrm>
          <a:prstGeom prst="octagon">
            <a:avLst>
              <a:gd name="adj" fmla="val 29287"/>
            </a:avLst>
          </a:prstGeom>
          <a:gradFill rotWithShape="1">
            <a:gsLst>
              <a:gs pos="0">
                <a:srgbClr val="9999FF"/>
              </a:gs>
              <a:gs pos="50000">
                <a:srgbClr val="FFCC99"/>
              </a:gs>
              <a:gs pos="100000">
                <a:srgbClr val="9999FF"/>
              </a:gs>
            </a:gsLst>
            <a:lin ang="18900000" scaled="1"/>
          </a:gradFill>
          <a:ln w="9525">
            <a:solidFill>
              <a:schemeClr val="accent2"/>
            </a:solidFill>
            <a:miter lim="800000"/>
            <a:headEnd/>
            <a:tailEnd/>
          </a:ln>
          <a:effectLst/>
        </p:spPr>
        <p:txBody>
          <a:bodyPr>
            <a:spAutoFit/>
          </a:bodyPr>
          <a:lstStyle/>
          <a:p>
            <a:pPr algn="ctr">
              <a:spcBef>
                <a:spcPct val="50000"/>
              </a:spcBef>
            </a:pPr>
            <a:r>
              <a:rPr lang="ar-SA" sz="2000">
                <a:cs typeface="Simplified Arabic" pitchFamily="18" charset="-78"/>
              </a:rPr>
              <a:t>3. عدم الانتماء.</a:t>
            </a:r>
            <a:endParaRPr lang="en-US" sz="2000">
              <a:cs typeface="Simplified Arabic" pitchFamily="18" charset="-78"/>
            </a:endParaRPr>
          </a:p>
        </p:txBody>
      </p:sp>
      <p:sp>
        <p:nvSpPr>
          <p:cNvPr id="3083" name="AutoShape 11"/>
          <p:cNvSpPr>
            <a:spLocks noChangeArrowheads="1"/>
          </p:cNvSpPr>
          <p:nvPr/>
        </p:nvSpPr>
        <p:spPr bwMode="auto">
          <a:xfrm>
            <a:off x="1609725" y="3240088"/>
            <a:ext cx="1812925" cy="533400"/>
          </a:xfrm>
          <a:prstGeom prst="octagon">
            <a:avLst>
              <a:gd name="adj" fmla="val 29287"/>
            </a:avLst>
          </a:prstGeom>
          <a:gradFill rotWithShape="1">
            <a:gsLst>
              <a:gs pos="0">
                <a:srgbClr val="9999FF"/>
              </a:gs>
              <a:gs pos="50000">
                <a:srgbClr val="FFCC99"/>
              </a:gs>
              <a:gs pos="100000">
                <a:srgbClr val="9999FF"/>
              </a:gs>
            </a:gsLst>
            <a:lin ang="18900000" scaled="1"/>
          </a:gradFill>
          <a:ln w="9525">
            <a:solidFill>
              <a:schemeClr val="accent2"/>
            </a:solidFill>
            <a:miter lim="800000"/>
            <a:headEnd/>
            <a:tailEnd/>
          </a:ln>
          <a:effectLst/>
        </p:spPr>
        <p:txBody>
          <a:bodyPr>
            <a:spAutoFit/>
          </a:bodyPr>
          <a:lstStyle/>
          <a:p>
            <a:pPr algn="ctr">
              <a:spcBef>
                <a:spcPct val="50000"/>
              </a:spcBef>
            </a:pPr>
            <a:r>
              <a:rPr lang="ar-SA" sz="2000">
                <a:cs typeface="Simplified Arabic" pitchFamily="18" charset="-78"/>
              </a:rPr>
              <a:t>4. المركزية.</a:t>
            </a:r>
            <a:endParaRPr lang="en-US" sz="2000">
              <a:cs typeface="Simplified Arabic" pitchFamily="18" charset="-78"/>
            </a:endParaRPr>
          </a:p>
        </p:txBody>
      </p:sp>
      <p:sp>
        <p:nvSpPr>
          <p:cNvPr id="3084" name="AutoShape 12"/>
          <p:cNvSpPr>
            <a:spLocks noChangeArrowheads="1"/>
          </p:cNvSpPr>
          <p:nvPr/>
        </p:nvSpPr>
        <p:spPr bwMode="auto">
          <a:xfrm>
            <a:off x="2493963" y="1504950"/>
            <a:ext cx="4146550" cy="665163"/>
          </a:xfrm>
          <a:prstGeom prst="star8">
            <a:avLst>
              <a:gd name="adj" fmla="val 38250"/>
            </a:avLst>
          </a:prstGeom>
          <a:gradFill rotWithShape="1">
            <a:gsLst>
              <a:gs pos="0">
                <a:srgbClr val="9999FF"/>
              </a:gs>
              <a:gs pos="50000">
                <a:srgbClr val="FFCC99"/>
              </a:gs>
              <a:gs pos="100000">
                <a:srgbClr val="9999FF"/>
              </a:gs>
            </a:gsLst>
            <a:lin ang="18900000" scaled="1"/>
          </a:gradFill>
          <a:ln w="9525">
            <a:solidFill>
              <a:schemeClr val="accent2"/>
            </a:solidFill>
            <a:miter lim="800000"/>
            <a:headEnd/>
            <a:tailEnd/>
          </a:ln>
          <a:effectLst/>
        </p:spPr>
        <p:txBody>
          <a:bodyPr>
            <a:spAutoFit/>
          </a:bodyPr>
          <a:lstStyle/>
          <a:p>
            <a:pPr>
              <a:spcBef>
                <a:spcPct val="50000"/>
              </a:spcBef>
            </a:pPr>
            <a:r>
              <a:rPr lang="ar-SA" sz="2000">
                <a:cs typeface="Simplified Arabic" pitchFamily="18" charset="-78"/>
              </a:rPr>
              <a:t>1. عدم الاقتناع بالتطور.</a:t>
            </a:r>
            <a:endParaRPr lang="en-US" sz="2000">
              <a:cs typeface="Simplified Arabic"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8" name="Rectangle 4"/>
          <p:cNvSpPr>
            <a:spLocks noChangeArrowheads="1"/>
          </p:cNvSpPr>
          <p:nvPr/>
        </p:nvSpPr>
        <p:spPr bwMode="auto">
          <a:xfrm>
            <a:off x="323850" y="1020763"/>
            <a:ext cx="8424863" cy="5216525"/>
          </a:xfrm>
          <a:prstGeom prst="rect">
            <a:avLst/>
          </a:prstGeom>
          <a:noFill/>
          <a:ln w="9525">
            <a:noFill/>
            <a:miter lim="800000"/>
            <a:headEnd/>
            <a:tailEnd/>
          </a:ln>
          <a:effectLst/>
        </p:spPr>
        <p:txBody>
          <a:bodyPr anchor="ctr">
            <a:spAutoFit/>
          </a:bodyPr>
          <a:lstStyle/>
          <a:p>
            <a:pPr marL="800100" lvl="1" indent="-342900">
              <a:buFontTx/>
              <a:buAutoNum type="arabicPeriod" startAt="9"/>
              <a:tabLst>
                <a:tab pos="228600" algn="l"/>
              </a:tabLst>
            </a:pPr>
            <a:r>
              <a:rPr lang="ar-SA" sz="2800">
                <a:solidFill>
                  <a:srgbClr val="003399"/>
                </a:solidFill>
              </a:rPr>
              <a:t>اختلاف اهتمامات أعضاء الفريق وأولوياتهم.</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شيوع نزاع بين أعضاء الفريق.</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ضبابية </a:t>
            </a:r>
            <a:r>
              <a:rPr lang="ar-EG" sz="2800">
                <a:solidFill>
                  <a:srgbClr val="003399"/>
                </a:solidFill>
              </a:rPr>
              <a:t> الرؤية </a:t>
            </a:r>
            <a:r>
              <a:rPr lang="ar-SA" sz="2800">
                <a:solidFill>
                  <a:srgbClr val="003399"/>
                </a:solidFill>
              </a:rPr>
              <a:t>وغموض الأهداف التي يعاني منها أعضا</a:t>
            </a:r>
            <a:r>
              <a:rPr lang="ar-EG" sz="2800">
                <a:solidFill>
                  <a:srgbClr val="003399"/>
                </a:solidFill>
              </a:rPr>
              <a:t>ء</a:t>
            </a:r>
            <a:r>
              <a:rPr lang="ar-SA" sz="2800">
                <a:solidFill>
                  <a:srgbClr val="003399"/>
                </a:solidFill>
              </a:rPr>
              <a:t>الفريق.</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وجود مناخ منفر وبيئة غير محببة وغير جاذبة لأعضاء الفريق.</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التنافس الشديد السائد بين أعضاء الفريق على قيادته.</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غموض مفهوم العمل الفريقي لدى الأعضاء.</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إجبار العضو على القيام بالمهمة دون إتاحة الفرصة أمامه لاختيار ما يناسبه من مهام.</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قلة مصداقية قائد الفريق تضعف الثقة بينه وبين الأعضاء.</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التشويش الذي يشوب عملية الاتصال بين الأعضاء.</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ضعف انتماء الأعضاء للفريق.</a:t>
            </a:r>
            <a:endParaRPr lang="en-US" sz="2800">
              <a:solidFill>
                <a:srgbClr val="003399"/>
              </a:solidFill>
            </a:endParaRPr>
          </a:p>
          <a:p>
            <a:pPr marL="800100" lvl="1" indent="-342900">
              <a:buFontTx/>
              <a:buAutoNum type="arabicPeriod" startAt="9"/>
              <a:tabLst>
                <a:tab pos="228600" algn="l"/>
              </a:tabLst>
            </a:pPr>
            <a:r>
              <a:rPr lang="ar-SA" sz="2800">
                <a:solidFill>
                  <a:srgbClr val="003399"/>
                </a:solidFill>
              </a:rPr>
              <a:t>قلة دعم القيادة العليا لأعضاء الفريق.</a:t>
            </a:r>
          </a:p>
        </p:txBody>
      </p:sp>
      <p:sp>
        <p:nvSpPr>
          <p:cNvPr id="16389" name="Rectangle 5"/>
          <p:cNvSpPr>
            <a:spLocks noChangeArrowheads="1"/>
          </p:cNvSpPr>
          <p:nvPr/>
        </p:nvSpPr>
        <p:spPr bwMode="auto">
          <a:xfrm>
            <a:off x="5540375" y="381000"/>
            <a:ext cx="3135313" cy="457200"/>
          </a:xfrm>
          <a:prstGeom prst="rect">
            <a:avLst/>
          </a:prstGeom>
          <a:noFill/>
          <a:ln w="9525">
            <a:noFill/>
            <a:miter lim="800000"/>
            <a:headEnd/>
            <a:tailEnd/>
          </a:ln>
          <a:effectLst/>
        </p:spPr>
        <p:txBody>
          <a:bodyPr wrap="none">
            <a:spAutoFit/>
          </a:bodyPr>
          <a:lstStyle/>
          <a:p>
            <a:r>
              <a:rPr lang="ar-SA" sz="2400">
                <a:solidFill>
                  <a:srgbClr val="660066"/>
                </a:solidFill>
                <a:cs typeface="Monotype Koufi" pitchFamily="2" charset="-78"/>
              </a:rPr>
              <a:t>ومن </a:t>
            </a:r>
            <a:r>
              <a:rPr lang="ar-EG" sz="2400">
                <a:solidFill>
                  <a:srgbClr val="660066"/>
                </a:solidFill>
                <a:cs typeface="Monotype Koufi" pitchFamily="2" charset="-78"/>
              </a:rPr>
              <a:t> معوقات </a:t>
            </a:r>
            <a:r>
              <a:rPr lang="ar-SA" sz="2400">
                <a:solidFill>
                  <a:srgbClr val="660066"/>
                </a:solidFill>
                <a:cs typeface="Monotype Koufi" pitchFamily="2" charset="-78"/>
              </a:rPr>
              <a:t>بناء فريق فاعل:</a:t>
            </a:r>
            <a:endParaRPr lang="en-US" sz="2400">
              <a:solidFill>
                <a:srgbClr val="660066"/>
              </a:solidFill>
              <a:cs typeface="Monotype Koufi"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3" name="Rectangle 5"/>
          <p:cNvSpPr>
            <a:spLocks noChangeArrowheads="1"/>
          </p:cNvSpPr>
          <p:nvPr/>
        </p:nvSpPr>
        <p:spPr bwMode="auto">
          <a:xfrm>
            <a:off x="395288" y="1073150"/>
            <a:ext cx="8464550" cy="915988"/>
          </a:xfrm>
          <a:prstGeom prst="rect">
            <a:avLst/>
          </a:prstGeom>
          <a:noFill/>
          <a:ln w="9525">
            <a:noFill/>
            <a:miter lim="800000"/>
            <a:headEnd/>
            <a:tailEnd/>
          </a:ln>
          <a:effectLst/>
        </p:spPr>
        <p:txBody>
          <a:bodyPr anchor="ctr">
            <a:spAutoFit/>
          </a:bodyPr>
          <a:lstStyle/>
          <a:p>
            <a:pPr algn="just" eaLnBrk="0" hangingPunct="0"/>
            <a:r>
              <a:rPr lang="ar-SA">
                <a:solidFill>
                  <a:srgbClr val="660066"/>
                </a:solidFill>
                <a:ea typeface="Times New Roman" pitchFamily="18" charset="0"/>
                <a:cs typeface="Simplified Arabic" pitchFamily="18" charset="-78"/>
              </a:rPr>
              <a:t>	من الضروري معرفة أن مهارات قيادة الفريق الفاعل لا يمكن اكتسابها خلال قراءة</a:t>
            </a:r>
            <a:r>
              <a:rPr lang="ar-EG">
                <a:solidFill>
                  <a:srgbClr val="660066"/>
                </a:solidFill>
                <a:ea typeface="Times New Roman" pitchFamily="18" charset="0"/>
                <a:cs typeface="Simplified Arabic" pitchFamily="18" charset="-78"/>
              </a:rPr>
              <a:t> ورقة </a:t>
            </a:r>
            <a:r>
              <a:rPr lang="ar-SA">
                <a:solidFill>
                  <a:srgbClr val="660066"/>
                </a:solidFill>
                <a:ea typeface="Times New Roman" pitchFamily="18" charset="0"/>
                <a:cs typeface="Simplified Arabic" pitchFamily="18" charset="-78"/>
              </a:rPr>
              <a:t>.  فالمهارات تتطلب الممارسة لاستخدام ملاحظة ذات مهارة وتغذية راجعة مناسبة، لأن التغذية الراجعة بشكل دوري من أعضاء المجموعة تعتبر استراتيجية قوية لتطوير نظام أكثر فاعلية داخل المجموعة.</a:t>
            </a:r>
            <a:endParaRPr lang="en-US" sz="2400">
              <a:solidFill>
                <a:srgbClr val="660066"/>
              </a:solidFill>
              <a:ea typeface="Times New Roman" pitchFamily="18" charset="0"/>
              <a:cs typeface="Simplified Arabic" pitchFamily="18" charset="-78"/>
            </a:endParaRPr>
          </a:p>
        </p:txBody>
      </p:sp>
      <p:sp>
        <p:nvSpPr>
          <p:cNvPr id="17414" name="Rectangle 6"/>
          <p:cNvSpPr>
            <a:spLocks noChangeArrowheads="1"/>
          </p:cNvSpPr>
          <p:nvPr/>
        </p:nvSpPr>
        <p:spPr bwMode="auto">
          <a:xfrm>
            <a:off x="323850" y="2111375"/>
            <a:ext cx="8496300" cy="4486275"/>
          </a:xfrm>
          <a:prstGeom prst="rect">
            <a:avLst/>
          </a:prstGeom>
          <a:noFill/>
          <a:ln w="9525">
            <a:noFill/>
            <a:miter lim="800000"/>
            <a:headEnd/>
            <a:tailEnd/>
          </a:ln>
          <a:effectLst/>
        </p:spPr>
        <p:txBody>
          <a:bodyPr anchor="ctr">
            <a:spAutoFit/>
          </a:bodyPr>
          <a:lstStyle/>
          <a:p>
            <a:pPr algn="just"/>
            <a:r>
              <a:rPr lang="ar-SA">
                <a:solidFill>
                  <a:srgbClr val="006600"/>
                </a:solidFill>
                <a:ea typeface="Times New Roman" pitchFamily="18" charset="0"/>
                <a:cs typeface="Monotype Koufi" pitchFamily="2" charset="-78"/>
              </a:rPr>
              <a:t>السلوكيات الإيجابية في القيادة </a:t>
            </a:r>
            <a:endParaRPr lang="en-US" sz="1500">
              <a:solidFill>
                <a:srgbClr val="006600"/>
              </a:solidFill>
              <a:ea typeface="Times New Roman" pitchFamily="18" charset="0"/>
              <a:cs typeface="Monotype Koufi" pitchFamily="2" charset="-78"/>
            </a:endParaRPr>
          </a:p>
          <a:p>
            <a:pPr algn="just" eaLnBrk="0" hangingPunct="0">
              <a:buFont typeface="Times New Roman" pitchFamily="18" charset="0"/>
              <a:buChar char="-"/>
            </a:pPr>
            <a:r>
              <a:rPr lang="ar-SA">
                <a:solidFill>
                  <a:srgbClr val="006600"/>
                </a:solidFill>
                <a:ea typeface="Times New Roman" pitchFamily="18" charset="0"/>
                <a:cs typeface="Monotype Koufi" pitchFamily="2" charset="-78"/>
              </a:rPr>
              <a:t>القائد الفعال للفريق:</a:t>
            </a:r>
            <a:endParaRPr lang="en-US" sz="1500">
              <a:solidFill>
                <a:srgbClr val="006600"/>
              </a:solidFill>
              <a:ea typeface="Times New Roman" pitchFamily="18" charset="0"/>
              <a:cs typeface="Monotype Koufi" pitchFamily="2" charset="-78"/>
            </a:endParaRPr>
          </a:p>
          <a:p>
            <a:pPr algn="just" eaLnBrk="0" hangingPunct="0"/>
            <a:r>
              <a:rPr lang="ar-SA" b="1">
                <a:solidFill>
                  <a:srgbClr val="FF0000"/>
                </a:solidFill>
                <a:ea typeface="Times New Roman" pitchFamily="18" charset="0"/>
                <a:cs typeface="Simplified Arabic" pitchFamily="18" charset="-78"/>
              </a:rPr>
              <a:t>1. يكون لديه فكرة واضحة عن الأهداف العامة والخاصة: </a:t>
            </a:r>
            <a:endParaRPr lang="en-US" sz="1500" b="1">
              <a:solidFill>
                <a:srgbClr val="FF0000"/>
              </a:solidFill>
              <a:cs typeface="Simplified Arabic" pitchFamily="18" charset="-78"/>
            </a:endParaRPr>
          </a:p>
          <a:p>
            <a:pPr algn="just" eaLnBrk="0" hangingPunct="0"/>
            <a:r>
              <a:rPr lang="ar-SA">
                <a:solidFill>
                  <a:srgbClr val="003399"/>
                </a:solidFill>
                <a:cs typeface="Simplified Arabic" pitchFamily="18" charset="-78"/>
              </a:rPr>
              <a:t>     لا يكفي أن يمتلك القائد فكرة واضحة عن المهام، وكل عضو في المجموعة يحتاج أن يتعرف على أغراض المجموعة، وهناك ثلاث طرق لتحقيق ذلك: </a:t>
            </a:r>
            <a:endParaRPr lang="ar-SA" sz="1500">
              <a:solidFill>
                <a:srgbClr val="003399"/>
              </a:solidFill>
              <a:cs typeface="Simplified Arabic" pitchFamily="18" charset="-78"/>
            </a:endParaRPr>
          </a:p>
          <a:p>
            <a:pPr algn="just" eaLnBrk="0" hangingPunct="0"/>
            <a:r>
              <a:rPr lang="ar-SA">
                <a:solidFill>
                  <a:srgbClr val="003399"/>
                </a:solidFill>
                <a:cs typeface="Simplified Arabic" pitchFamily="18" charset="-78"/>
              </a:rPr>
              <a:t>- توضيح الأدوار.</a:t>
            </a:r>
            <a:endParaRPr lang="ar-SA" sz="1500">
              <a:solidFill>
                <a:srgbClr val="003399"/>
              </a:solidFill>
              <a:cs typeface="Simplified Arabic" pitchFamily="18" charset="-78"/>
            </a:endParaRPr>
          </a:p>
          <a:p>
            <a:pPr algn="just" eaLnBrk="0" hangingPunct="0"/>
            <a:r>
              <a:rPr lang="ar-SA">
                <a:solidFill>
                  <a:srgbClr val="003399"/>
                </a:solidFill>
                <a:cs typeface="Simplified Arabic" pitchFamily="18" charset="-78"/>
              </a:rPr>
              <a:t>- الاتفاق على نقاط الاختلاف الممكن تحملها.</a:t>
            </a:r>
          </a:p>
          <a:p>
            <a:pPr algn="just" eaLnBrk="0" hangingPunct="0"/>
            <a:r>
              <a:rPr lang="ar-SA">
                <a:solidFill>
                  <a:srgbClr val="003399"/>
                </a:solidFill>
                <a:cs typeface="Simplified Arabic" pitchFamily="18" charset="-78"/>
              </a:rPr>
              <a:t>- مناقشة قيم وفلسفة الفريق.</a:t>
            </a:r>
            <a:endParaRPr lang="en-US">
              <a:solidFill>
                <a:srgbClr val="003399"/>
              </a:solidFill>
              <a:cs typeface="Simplified Arabic" pitchFamily="18" charset="-78"/>
            </a:endParaRPr>
          </a:p>
          <a:p>
            <a:pPr algn="just" eaLnBrk="0" hangingPunct="0"/>
            <a:r>
              <a:rPr lang="ar-SA" b="1">
                <a:solidFill>
                  <a:srgbClr val="FF0000"/>
                </a:solidFill>
                <a:cs typeface="Simplified Arabic" pitchFamily="18" charset="-78"/>
              </a:rPr>
              <a:t>2. يكون لديه أجواء من الدعم والثقة في حالة:</a:t>
            </a:r>
            <a:r>
              <a:rPr lang="ar-SA" b="1">
                <a:solidFill>
                  <a:srgbClr val="003399"/>
                </a:solidFill>
                <a:cs typeface="Simplified Arabic" pitchFamily="18" charset="-78"/>
              </a:rPr>
              <a:t> </a:t>
            </a:r>
            <a:endParaRPr lang="ar-SA" sz="1500" b="1">
              <a:solidFill>
                <a:srgbClr val="003399"/>
              </a:solidFill>
              <a:cs typeface="Simplified Arabic" pitchFamily="18" charset="-78"/>
            </a:endParaRPr>
          </a:p>
          <a:p>
            <a:pPr algn="just" eaLnBrk="0" hangingPunct="0"/>
            <a:r>
              <a:rPr lang="ar-SA" sz="1500">
                <a:solidFill>
                  <a:srgbClr val="003399"/>
                </a:solidFill>
                <a:cs typeface="Simplified Arabic" pitchFamily="18" charset="-78"/>
              </a:rPr>
              <a:t>- </a:t>
            </a:r>
            <a:r>
              <a:rPr lang="ar-SA">
                <a:solidFill>
                  <a:srgbClr val="003399"/>
                </a:solidFill>
                <a:cs typeface="Simplified Arabic" pitchFamily="18" charset="-78"/>
              </a:rPr>
              <a:t>أن يبدي الأشخاص مهارات في بناء العلاقات في هذا المجال ويبدون تعاطفاً واحتراماً داخل الفريق.</a:t>
            </a:r>
            <a:endParaRPr lang="ar-SA" sz="1500">
              <a:solidFill>
                <a:srgbClr val="003399"/>
              </a:solidFill>
              <a:cs typeface="Simplified Arabic" pitchFamily="18" charset="-78"/>
            </a:endParaRPr>
          </a:p>
          <a:p>
            <a:pPr algn="just" eaLnBrk="0" hangingPunct="0"/>
            <a:r>
              <a:rPr lang="ar-SA">
                <a:solidFill>
                  <a:srgbClr val="003399"/>
                </a:solidFill>
                <a:cs typeface="Simplified Arabic" pitchFamily="18" charset="-78"/>
              </a:rPr>
              <a:t>- التعرف على المشاعر والتعامل معها.</a:t>
            </a:r>
            <a:endParaRPr lang="ar-SA" sz="1500">
              <a:solidFill>
                <a:srgbClr val="003399"/>
              </a:solidFill>
              <a:cs typeface="Simplified Arabic" pitchFamily="18" charset="-78"/>
            </a:endParaRPr>
          </a:p>
          <a:p>
            <a:pPr algn="just" eaLnBrk="0" hangingPunct="0"/>
            <a:r>
              <a:rPr lang="ar-SA">
                <a:solidFill>
                  <a:srgbClr val="003399"/>
                </a:solidFill>
                <a:cs typeface="Simplified Arabic" pitchFamily="18" charset="-78"/>
              </a:rPr>
              <a:t>- القيام بإعطاء وطلب الدعم.</a:t>
            </a:r>
            <a:endParaRPr lang="ar-SA" sz="1500">
              <a:solidFill>
                <a:srgbClr val="003399"/>
              </a:solidFill>
              <a:cs typeface="Simplified Arabic" pitchFamily="18" charset="-78"/>
            </a:endParaRPr>
          </a:p>
          <a:p>
            <a:pPr algn="just" eaLnBrk="0" hangingPunct="0"/>
            <a:r>
              <a:rPr lang="ar-SA">
                <a:solidFill>
                  <a:srgbClr val="003399"/>
                </a:solidFill>
                <a:cs typeface="Simplified Arabic" pitchFamily="18" charset="-78"/>
              </a:rPr>
              <a:t>- قضاء أوقات مع بعضهم البعض.</a:t>
            </a:r>
            <a:endParaRPr lang="en-US" sz="1500">
              <a:solidFill>
                <a:srgbClr val="003399"/>
              </a:solidFill>
              <a:cs typeface="Simplified Arabic" pitchFamily="18" charset="-78"/>
            </a:endParaRPr>
          </a:p>
          <a:p>
            <a:pPr algn="just" eaLnBrk="0" hangingPunct="0"/>
            <a:r>
              <a:rPr lang="ar-SA" b="1">
                <a:solidFill>
                  <a:srgbClr val="FF0000"/>
                </a:solidFill>
                <a:cs typeface="Simplified Arabic" pitchFamily="18" charset="-78"/>
              </a:rPr>
              <a:t>3. يكون لديه قنوات اتصال مع الجميع من حيث:</a:t>
            </a:r>
            <a:r>
              <a:rPr lang="ar-SA" b="1">
                <a:solidFill>
                  <a:srgbClr val="003399"/>
                </a:solidFill>
                <a:cs typeface="Simplified Arabic" pitchFamily="18" charset="-78"/>
              </a:rPr>
              <a:t> </a:t>
            </a:r>
            <a:endParaRPr lang="ar-SA" sz="1500" b="1">
              <a:solidFill>
                <a:srgbClr val="003399"/>
              </a:solidFill>
              <a:cs typeface="Simplified Arabic" pitchFamily="18" charset="-78"/>
            </a:endParaRPr>
          </a:p>
          <a:p>
            <a:pPr algn="just" eaLnBrk="0" hangingPunct="0"/>
            <a:r>
              <a:rPr lang="ar-SA">
                <a:solidFill>
                  <a:srgbClr val="003399"/>
                </a:solidFill>
                <a:cs typeface="Simplified Arabic" pitchFamily="18" charset="-78"/>
              </a:rPr>
              <a:t>- تقديم وتقبل الأعضاء لتغذية راجعة إيجابية كانت أم سلبية.</a:t>
            </a:r>
            <a:endParaRPr lang="ar-SA" sz="1500">
              <a:solidFill>
                <a:srgbClr val="003399"/>
              </a:solidFill>
              <a:cs typeface="Simplified Arabic" pitchFamily="18" charset="-78"/>
            </a:endParaRPr>
          </a:p>
          <a:p>
            <a:pPr algn="just" eaLnBrk="0" hangingPunct="0"/>
            <a:r>
              <a:rPr lang="ar-SA">
                <a:solidFill>
                  <a:srgbClr val="003399"/>
                </a:solidFill>
                <a:cs typeface="Simplified Arabic" pitchFamily="18" charset="-78"/>
              </a:rPr>
              <a:t>- تثمين مساهمات الجميع.</a:t>
            </a:r>
            <a:endParaRPr lang="ar-SA" sz="1500">
              <a:solidFill>
                <a:srgbClr val="003399"/>
              </a:solidFill>
              <a:cs typeface="Simplified Arabic" pitchFamily="18" charset="-78"/>
            </a:endParaRPr>
          </a:p>
        </p:txBody>
      </p:sp>
      <p:sp>
        <p:nvSpPr>
          <p:cNvPr id="17415" name="Rectangle 7"/>
          <p:cNvSpPr>
            <a:spLocks noChangeArrowheads="1"/>
          </p:cNvSpPr>
          <p:nvPr/>
        </p:nvSpPr>
        <p:spPr bwMode="auto">
          <a:xfrm>
            <a:off x="2484438" y="287338"/>
            <a:ext cx="4379912" cy="457200"/>
          </a:xfrm>
          <a:prstGeom prst="rect">
            <a:avLst/>
          </a:prstGeom>
          <a:noFill/>
          <a:ln w="9525">
            <a:noFill/>
            <a:miter lim="800000"/>
            <a:headEnd/>
            <a:tailEnd/>
          </a:ln>
          <a:effectLst/>
        </p:spPr>
        <p:txBody>
          <a:bodyPr wrap="none">
            <a:spAutoFit/>
          </a:bodyPr>
          <a:lstStyle/>
          <a:p>
            <a:r>
              <a:rPr lang="ar-SA" sz="2400" b="1">
                <a:solidFill>
                  <a:srgbClr val="0000CC"/>
                </a:solidFill>
                <a:cs typeface="PT Bold Heading" pitchFamily="2" charset="-78"/>
              </a:rPr>
              <a:t>بعض سلوكيات ومهارات قيادة الفريق</a:t>
            </a:r>
            <a:endParaRPr lang="en-US" sz="2400" b="1">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6" name="Rectangle 4"/>
          <p:cNvSpPr>
            <a:spLocks noChangeArrowheads="1"/>
          </p:cNvSpPr>
          <p:nvPr/>
        </p:nvSpPr>
        <p:spPr bwMode="auto">
          <a:xfrm>
            <a:off x="468313" y="317500"/>
            <a:ext cx="8135937" cy="6224588"/>
          </a:xfrm>
          <a:prstGeom prst="rect">
            <a:avLst/>
          </a:prstGeom>
          <a:noFill/>
          <a:ln w="9525">
            <a:noFill/>
            <a:miter lim="800000"/>
            <a:headEnd/>
            <a:tailEnd/>
          </a:ln>
          <a:effectLst/>
        </p:spPr>
        <p:txBody>
          <a:bodyPr anchor="ctr">
            <a:spAutoFit/>
          </a:bodyPr>
          <a:lstStyle/>
          <a:p>
            <a:pPr marL="342900" indent="-342900">
              <a:tabLst>
                <a:tab pos="914400" algn="l"/>
              </a:tabLst>
            </a:pPr>
            <a:r>
              <a:rPr lang="ar-SA" sz="2000">
                <a:solidFill>
                  <a:srgbClr val="003399"/>
                </a:solidFill>
              </a:rPr>
              <a:t>- الاتصال المباشر وجهاً لوجه.</a:t>
            </a:r>
          </a:p>
          <a:p>
            <a:pPr marL="342900" indent="-342900">
              <a:tabLst>
                <a:tab pos="914400" algn="l"/>
              </a:tabLst>
            </a:pPr>
            <a:r>
              <a:rPr lang="ar-SA" sz="2000">
                <a:solidFill>
                  <a:srgbClr val="003399"/>
                </a:solidFill>
              </a:rPr>
              <a:t>- التحادث مع بعضهم بعضاً بشأن هذه القضايا.</a:t>
            </a:r>
          </a:p>
          <a:p>
            <a:pPr marL="342900" indent="-342900">
              <a:tabLst>
                <a:tab pos="914400" algn="l"/>
              </a:tabLst>
            </a:pPr>
            <a:r>
              <a:rPr lang="ar-SA" sz="2000">
                <a:solidFill>
                  <a:srgbClr val="003399"/>
                </a:solidFill>
              </a:rPr>
              <a:t>- أن تكون المناقشات داخل وخارج العمل هي نفسها.</a:t>
            </a:r>
          </a:p>
          <a:p>
            <a:pPr marL="342900" indent="-342900">
              <a:tabLst>
                <a:tab pos="914400" algn="l"/>
              </a:tabLst>
            </a:pPr>
            <a:r>
              <a:rPr lang="ar-SA" b="1">
                <a:solidFill>
                  <a:srgbClr val="FF0000"/>
                </a:solidFill>
                <a:cs typeface="Simplified Arabic" pitchFamily="18" charset="-78"/>
              </a:rPr>
              <a:t>4. يدرك أن الصراع لا يمكن تجنبه ولكن يمكن أن يكون بناءً إذا:</a:t>
            </a:r>
            <a:endParaRPr lang="en-US" b="1">
              <a:solidFill>
                <a:srgbClr val="FF0000"/>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أثبت الناس أنفسهم بحزم دون عدوانية.</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تم التعامل مع القضايا في حينه وبوضوح.</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شجعنا الأشخاص على المساهمة بأفكارهم.</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نظرنا إلى المشاكل على أنها أمر طبيعي ويمكن التعامل معها بشكل بناء.</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قللنا من التنافس السلبي.</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ركزنا على المشكلة لا الأفراد.</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استخدم الأشخاص "أنا" وليس " أنت".</a:t>
            </a:r>
            <a:endParaRPr lang="en-US">
              <a:solidFill>
                <a:srgbClr val="003399"/>
              </a:solidFill>
              <a:cs typeface="Simplified Arabic" pitchFamily="18" charset="-78"/>
            </a:endParaRPr>
          </a:p>
          <a:p>
            <a:pPr marL="342900" indent="-342900">
              <a:tabLst>
                <a:tab pos="914400" algn="l"/>
              </a:tabLst>
            </a:pPr>
            <a:r>
              <a:rPr lang="ar-SA" b="1">
                <a:solidFill>
                  <a:srgbClr val="FF0000"/>
                </a:solidFill>
                <a:cs typeface="Simplified Arabic" pitchFamily="18" charset="-78"/>
              </a:rPr>
              <a:t>5. يكون لديه إجراءات واضحة لـ:</a:t>
            </a:r>
            <a:r>
              <a:rPr lang="ar-SA">
                <a:solidFill>
                  <a:srgbClr val="FF0000"/>
                </a:solidFill>
                <a:cs typeface="Simplified Arabic" pitchFamily="18" charset="-78"/>
              </a:rPr>
              <a:t> </a:t>
            </a:r>
            <a:endParaRPr lang="en-US">
              <a:solidFill>
                <a:srgbClr val="FF0000"/>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صنع القرارات. </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التفويض داخل الفريق.</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عقد الاجتماعات.</a:t>
            </a:r>
            <a:endParaRPr lang="en-US">
              <a:solidFill>
                <a:srgbClr val="003399"/>
              </a:solidFill>
              <a:cs typeface="Simplified Arabic" pitchFamily="18" charset="-78"/>
            </a:endParaRPr>
          </a:p>
          <a:p>
            <a:pPr marL="342900" indent="-342900">
              <a:tabLst>
                <a:tab pos="914400" algn="l"/>
              </a:tabLst>
            </a:pPr>
            <a:r>
              <a:rPr lang="ar-SA" b="1">
                <a:solidFill>
                  <a:srgbClr val="FF0000"/>
                </a:solidFill>
                <a:cs typeface="Simplified Arabic" pitchFamily="18" charset="-78"/>
              </a:rPr>
              <a:t>6. يكون لديه قيادة منسجمة مع الأعضاء بحيث:</a:t>
            </a:r>
            <a:r>
              <a:rPr lang="ar-SA">
                <a:solidFill>
                  <a:srgbClr val="003399"/>
                </a:solidFill>
                <a:cs typeface="Simplified Arabic" pitchFamily="18" charset="-78"/>
              </a:rPr>
              <a:t> </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يوظف قدراتهم .</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يخلق توازناً بين كونه في مركز السلطة وبين إعطاء المسؤوليات للفريق.</a:t>
            </a:r>
            <a:endParaRPr lang="en-US">
              <a:solidFill>
                <a:srgbClr val="003399"/>
              </a:solidFill>
              <a:cs typeface="Simplified Arabic" pitchFamily="18" charset="-78"/>
            </a:endParaRPr>
          </a:p>
          <a:p>
            <a:pPr marL="342900" indent="-342900">
              <a:tabLst>
                <a:tab pos="914400" algn="l"/>
              </a:tabLst>
            </a:pPr>
            <a:r>
              <a:rPr lang="ar-SA" b="1">
                <a:solidFill>
                  <a:srgbClr val="FF0000"/>
                </a:solidFill>
                <a:cs typeface="Simplified Arabic" pitchFamily="18" charset="-78"/>
              </a:rPr>
              <a:t>7. يراجع التقدم الحاصل على أساس منظم مخطط من خلال:</a:t>
            </a:r>
            <a:endParaRPr lang="en-US" b="1">
              <a:solidFill>
                <a:srgbClr val="FF0000"/>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إعادة تقييم الأهداف.</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تقييم العمليات المستخدمة من قبل الفريق.</a:t>
            </a:r>
            <a:endParaRPr lang="en-US">
              <a:solidFill>
                <a:srgbClr val="003399"/>
              </a:solidFill>
              <a:cs typeface="Simplified Arabic" pitchFamily="18" charset="-78"/>
            </a:endParaRPr>
          </a:p>
          <a:p>
            <a:pPr marL="800100" lvl="1" indent="-342900">
              <a:tabLst>
                <a:tab pos="914400" algn="l"/>
              </a:tabLst>
            </a:pPr>
            <a:r>
              <a:rPr lang="ar-SA">
                <a:solidFill>
                  <a:srgbClr val="003399"/>
                </a:solidFill>
                <a:cs typeface="Simplified Arabic" pitchFamily="18" charset="-78"/>
              </a:rPr>
              <a:t>- عدم إضاعة الوقت في مناقشة ما مضى.</a:t>
            </a:r>
            <a:endParaRPr lang="en-US">
              <a:solidFill>
                <a:srgbClr val="003399"/>
              </a:solidFill>
              <a:cs typeface="Simplified Arabic" pitchFamily="18"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60" name="Rectangle 4"/>
          <p:cNvSpPr>
            <a:spLocks noChangeArrowheads="1"/>
          </p:cNvSpPr>
          <p:nvPr/>
        </p:nvSpPr>
        <p:spPr bwMode="auto">
          <a:xfrm>
            <a:off x="250825" y="762000"/>
            <a:ext cx="8569325" cy="5335588"/>
          </a:xfrm>
          <a:prstGeom prst="rect">
            <a:avLst/>
          </a:prstGeom>
          <a:noFill/>
          <a:ln w="9525">
            <a:noFill/>
            <a:miter lim="800000"/>
            <a:headEnd/>
            <a:tailEnd/>
          </a:ln>
          <a:effectLst/>
        </p:spPr>
        <p:txBody>
          <a:bodyPr anchor="ctr">
            <a:spAutoFit/>
          </a:bodyPr>
          <a:lstStyle/>
          <a:p>
            <a:pPr>
              <a:tabLst>
                <a:tab pos="914400" algn="l"/>
              </a:tabLst>
            </a:pPr>
            <a:r>
              <a:rPr lang="ar-SA" sz="2000" b="1">
                <a:solidFill>
                  <a:srgbClr val="FF0000"/>
                </a:solidFill>
              </a:rPr>
              <a:t>8. يكون لديه اهتمام بتطوير المستقبل الشخصي والمهني لأعضاء الفريق من خلال:</a:t>
            </a:r>
            <a:endParaRPr lang="en-US" sz="2000" b="1">
              <a:solidFill>
                <a:srgbClr val="FF0000"/>
              </a:solidFill>
            </a:endParaRPr>
          </a:p>
          <a:p>
            <a:pPr lvl="1">
              <a:tabLst>
                <a:tab pos="914400" algn="l"/>
              </a:tabLst>
            </a:pPr>
            <a:r>
              <a:rPr lang="ar-SA" sz="2000">
                <a:solidFill>
                  <a:srgbClr val="003399"/>
                </a:solidFill>
              </a:rPr>
              <a:t>- مراجعة عمل كل عضو بشكل منظم.</a:t>
            </a:r>
            <a:endParaRPr lang="en-US" sz="2000">
              <a:solidFill>
                <a:srgbClr val="003399"/>
              </a:solidFill>
            </a:endParaRPr>
          </a:p>
          <a:p>
            <a:pPr lvl="1">
              <a:tabLst>
                <a:tab pos="914400" algn="l"/>
              </a:tabLst>
            </a:pPr>
            <a:r>
              <a:rPr lang="ar-SA" sz="2000">
                <a:solidFill>
                  <a:srgbClr val="003399"/>
                </a:solidFill>
              </a:rPr>
              <a:t>- البحث عن فرص لتطوير أعضاء الفريق.</a:t>
            </a:r>
            <a:endParaRPr lang="en-US" sz="2000">
              <a:solidFill>
                <a:srgbClr val="003399"/>
              </a:solidFill>
            </a:endParaRPr>
          </a:p>
          <a:p>
            <a:pPr lvl="1">
              <a:tabLst>
                <a:tab pos="914400" algn="l"/>
              </a:tabLst>
            </a:pPr>
            <a:r>
              <a:rPr lang="ar-SA" sz="2000">
                <a:solidFill>
                  <a:srgbClr val="003399"/>
                </a:solidFill>
              </a:rPr>
              <a:t>- مساعدة الأعضاء في البحث عن فرص لتطوير الآخرين.</a:t>
            </a:r>
            <a:endParaRPr lang="en-US" sz="2000">
              <a:solidFill>
                <a:srgbClr val="003399"/>
              </a:solidFill>
            </a:endParaRPr>
          </a:p>
          <a:p>
            <a:pPr lvl="1">
              <a:tabLst>
                <a:tab pos="914400" algn="l"/>
              </a:tabLst>
            </a:pPr>
            <a:r>
              <a:rPr lang="ar-SA" sz="2000">
                <a:solidFill>
                  <a:srgbClr val="003399"/>
                </a:solidFill>
              </a:rPr>
              <a:t>- مساعدة الأعضاء في البحث عن فرص لتطوير قائدهم.</a:t>
            </a:r>
          </a:p>
          <a:p>
            <a:pPr>
              <a:tabLst>
                <a:tab pos="914400" algn="l"/>
              </a:tabLst>
            </a:pPr>
            <a:r>
              <a:rPr lang="ar-SA" sz="2000" b="1">
                <a:solidFill>
                  <a:srgbClr val="FF0000"/>
                </a:solidFill>
              </a:rPr>
              <a:t>9. يبني علاقات إيجابية مع الفرق الأخرى من خلال:</a:t>
            </a:r>
            <a:r>
              <a:rPr lang="ar-SA" sz="2800"/>
              <a:t> </a:t>
            </a:r>
            <a:endParaRPr lang="en-US" sz="2800"/>
          </a:p>
          <a:p>
            <a:pPr lvl="1">
              <a:tabLst>
                <a:tab pos="914400" algn="l"/>
              </a:tabLst>
            </a:pPr>
            <a:r>
              <a:rPr lang="ar-SA" sz="2000">
                <a:solidFill>
                  <a:srgbClr val="003399"/>
                </a:solidFill>
              </a:rPr>
              <a:t>- تجنب التعليقات السلبية على الفرق الأخرى.</a:t>
            </a:r>
            <a:endParaRPr lang="en-US" sz="2000">
              <a:solidFill>
                <a:srgbClr val="003399"/>
              </a:solidFill>
            </a:endParaRPr>
          </a:p>
          <a:p>
            <a:pPr lvl="1">
              <a:tabLst>
                <a:tab pos="914400" algn="l"/>
              </a:tabLst>
            </a:pPr>
            <a:r>
              <a:rPr lang="ar-SA" sz="2000">
                <a:solidFill>
                  <a:srgbClr val="003399"/>
                </a:solidFill>
              </a:rPr>
              <a:t>- التنافس وفقاً للأهداف والمعايير.</a:t>
            </a:r>
            <a:endParaRPr lang="en-US" sz="2000">
              <a:solidFill>
                <a:srgbClr val="003399"/>
              </a:solidFill>
            </a:endParaRPr>
          </a:p>
          <a:p>
            <a:pPr lvl="1">
              <a:tabLst>
                <a:tab pos="914400" algn="l"/>
              </a:tabLst>
            </a:pPr>
            <a:r>
              <a:rPr lang="ar-SA" sz="2000">
                <a:solidFill>
                  <a:srgbClr val="003399"/>
                </a:solidFill>
              </a:rPr>
              <a:t>- التعلم من الفرق الأخرى.</a:t>
            </a:r>
            <a:endParaRPr lang="en-US" sz="2000">
              <a:solidFill>
                <a:srgbClr val="003399"/>
              </a:solidFill>
            </a:endParaRPr>
          </a:p>
          <a:p>
            <a:pPr>
              <a:tabLst>
                <a:tab pos="914400" algn="l"/>
              </a:tabLst>
            </a:pPr>
            <a:r>
              <a:rPr lang="ar-SA" sz="2000" b="1">
                <a:solidFill>
                  <a:srgbClr val="FF0000"/>
                </a:solidFill>
              </a:rPr>
              <a:t>10. يبقى في وضع التركيز من خلال:</a:t>
            </a:r>
            <a:r>
              <a:rPr lang="ar-SA" sz="2800"/>
              <a:t> </a:t>
            </a:r>
            <a:endParaRPr lang="en-US" sz="2800"/>
          </a:p>
          <a:p>
            <a:pPr lvl="1">
              <a:tabLst>
                <a:tab pos="914400" algn="l"/>
              </a:tabLst>
            </a:pPr>
            <a:r>
              <a:rPr lang="ar-SA" sz="2000">
                <a:solidFill>
                  <a:srgbClr val="003399"/>
                </a:solidFill>
              </a:rPr>
              <a:t>- إبقاء المناقشة على القضايا لا الأشخاص.</a:t>
            </a:r>
            <a:endParaRPr lang="en-US" sz="2000">
              <a:solidFill>
                <a:srgbClr val="003399"/>
              </a:solidFill>
            </a:endParaRPr>
          </a:p>
          <a:p>
            <a:pPr lvl="1">
              <a:tabLst>
                <a:tab pos="914400" algn="l"/>
              </a:tabLst>
            </a:pPr>
            <a:r>
              <a:rPr lang="ar-SA" sz="2000">
                <a:solidFill>
                  <a:srgbClr val="003399"/>
                </a:solidFill>
              </a:rPr>
              <a:t>- عدم السماح للخلافات بين الأشخاص أن تزداد ( المكاشفة).</a:t>
            </a:r>
            <a:endParaRPr lang="en-US" sz="2000">
              <a:solidFill>
                <a:srgbClr val="003399"/>
              </a:solidFill>
            </a:endParaRPr>
          </a:p>
          <a:p>
            <a:pPr lvl="1">
              <a:tabLst>
                <a:tab pos="914400" algn="l"/>
              </a:tabLst>
            </a:pPr>
            <a:r>
              <a:rPr lang="ar-SA" sz="2000">
                <a:solidFill>
                  <a:srgbClr val="003399"/>
                </a:solidFill>
              </a:rPr>
              <a:t>- استخدام تقنيات التلخيص لإبقاء الفريق في الاتجاه الصحيح.</a:t>
            </a:r>
            <a:endParaRPr lang="en-US" sz="2000">
              <a:solidFill>
                <a:srgbClr val="003399"/>
              </a:solidFill>
            </a:endParaRPr>
          </a:p>
          <a:p>
            <a:pPr>
              <a:tabLst>
                <a:tab pos="914400" algn="l"/>
              </a:tabLst>
            </a:pPr>
            <a:r>
              <a:rPr lang="ar-SA" sz="2000" b="1">
                <a:solidFill>
                  <a:srgbClr val="FF0000"/>
                </a:solidFill>
              </a:rPr>
              <a:t>11. يستمر في مراجعة التقدم من خلال:</a:t>
            </a:r>
            <a:r>
              <a:rPr lang="ar-SA" sz="2800"/>
              <a:t> </a:t>
            </a:r>
            <a:endParaRPr lang="en-US" sz="2800"/>
          </a:p>
          <a:p>
            <a:pPr lvl="1">
              <a:tabLst>
                <a:tab pos="914400" algn="l"/>
              </a:tabLst>
            </a:pPr>
            <a:r>
              <a:rPr lang="ar-SA" sz="2000">
                <a:solidFill>
                  <a:srgbClr val="003399"/>
                </a:solidFill>
              </a:rPr>
              <a:t>- استمرار فحص تقدم الفريق.</a:t>
            </a:r>
            <a:endParaRPr lang="en-US" sz="2000">
              <a:solidFill>
                <a:srgbClr val="003399"/>
              </a:solidFill>
            </a:endParaRPr>
          </a:p>
          <a:p>
            <a:pPr lvl="1">
              <a:tabLst>
                <a:tab pos="914400" algn="l"/>
              </a:tabLst>
            </a:pPr>
            <a:r>
              <a:rPr lang="ar-SA" sz="2000">
                <a:solidFill>
                  <a:srgbClr val="003399"/>
                </a:solidFill>
              </a:rPr>
              <a:t>- البحث عن تعليقات وآراء.</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23850" y="1873250"/>
            <a:ext cx="8228013" cy="3935413"/>
          </a:xfrm>
          <a:prstGeom prst="rect">
            <a:avLst/>
          </a:prstGeom>
          <a:noFill/>
          <a:ln w="9525">
            <a:noFill/>
            <a:miter lim="800000"/>
            <a:headEnd/>
            <a:tailEnd/>
          </a:ln>
          <a:effectLst/>
        </p:spPr>
        <p:txBody>
          <a:bodyPr anchor="ctr">
            <a:spAutoFit/>
          </a:bodyPr>
          <a:lstStyle/>
          <a:p>
            <a:pPr algn="justLow"/>
            <a:r>
              <a:rPr lang="ar-SA" sz="2800" dirty="0">
                <a:solidFill>
                  <a:srgbClr val="FF0000"/>
                </a:solidFill>
                <a:cs typeface="Monotype Koufi" pitchFamily="2" charset="-78"/>
              </a:rPr>
              <a:t>المجموعة</a:t>
            </a:r>
            <a:endParaRPr lang="en-US" sz="2800" dirty="0">
              <a:solidFill>
                <a:srgbClr val="FF0000"/>
              </a:solidFill>
              <a:cs typeface="Monotype Koufi" pitchFamily="2" charset="-78"/>
            </a:endParaRPr>
          </a:p>
          <a:p>
            <a:pPr algn="justLow"/>
            <a:r>
              <a:rPr lang="ar-SA" sz="2800" dirty="0">
                <a:solidFill>
                  <a:srgbClr val="003399"/>
                </a:solidFill>
                <a:cs typeface="Simplified Arabic" pitchFamily="18" charset="-78"/>
              </a:rPr>
              <a:t>* </a:t>
            </a:r>
            <a:r>
              <a:rPr lang="ar-EG" sz="2800" dirty="0" err="1">
                <a:solidFill>
                  <a:srgbClr val="003399"/>
                </a:solidFill>
                <a:cs typeface="Simplified Arabic" pitchFamily="18" charset="-78"/>
              </a:rPr>
              <a:t>هى</a:t>
            </a:r>
            <a:r>
              <a:rPr lang="ar-EG" sz="2800" dirty="0">
                <a:solidFill>
                  <a:srgbClr val="003399"/>
                </a:solidFill>
                <a:cs typeface="Simplified Arabic" pitchFamily="18" charset="-78"/>
              </a:rPr>
              <a:t> </a:t>
            </a:r>
            <a:r>
              <a:rPr lang="ar-SA" sz="2800" dirty="0">
                <a:solidFill>
                  <a:srgbClr val="003399"/>
                </a:solidFill>
                <a:cs typeface="Simplified Arabic" pitchFamily="18" charset="-78"/>
              </a:rPr>
              <a:t>تجمع من أشخاص يتواصلون معاً لمدة من الزمن.</a:t>
            </a:r>
            <a:endParaRPr lang="en-US" sz="2800" dirty="0">
              <a:solidFill>
                <a:srgbClr val="003399"/>
              </a:solidFill>
              <a:cs typeface="Simplified Arabic" pitchFamily="18" charset="-78"/>
            </a:endParaRPr>
          </a:p>
          <a:p>
            <a:pPr algn="justLow"/>
            <a:r>
              <a:rPr lang="ar-SA" sz="2800" dirty="0">
                <a:solidFill>
                  <a:srgbClr val="003399"/>
                </a:solidFill>
                <a:cs typeface="Simplified Arabic" pitchFamily="18" charset="-78"/>
              </a:rPr>
              <a:t>* </a:t>
            </a:r>
            <a:r>
              <a:rPr lang="ar-EG" sz="2800" dirty="0" err="1">
                <a:solidFill>
                  <a:srgbClr val="003399"/>
                </a:solidFill>
                <a:cs typeface="Simplified Arabic" pitchFamily="18" charset="-78"/>
              </a:rPr>
              <a:t>هى</a:t>
            </a:r>
            <a:r>
              <a:rPr lang="ar-EG" sz="2800" dirty="0">
                <a:solidFill>
                  <a:srgbClr val="003399"/>
                </a:solidFill>
                <a:cs typeface="Simplified Arabic" pitchFamily="18" charset="-78"/>
              </a:rPr>
              <a:t> </a:t>
            </a:r>
            <a:r>
              <a:rPr lang="ar-SA" sz="2800" dirty="0">
                <a:solidFill>
                  <a:srgbClr val="003399"/>
                </a:solidFill>
                <a:cs typeface="Simplified Arabic" pitchFamily="18" charset="-78"/>
              </a:rPr>
              <a:t>مجموعة أو تجمع أشخاص تربطهم معاً بطريقة أو بأخرى روابط ومصالح مشتركة قد تكون طبقة اجتماعية أو جنس أو مهنة.</a:t>
            </a:r>
            <a:endParaRPr lang="en-US" sz="2800" dirty="0">
              <a:solidFill>
                <a:srgbClr val="003399"/>
              </a:solidFill>
              <a:cs typeface="Simplified Arabic" pitchFamily="18" charset="-78"/>
            </a:endParaRPr>
          </a:p>
          <a:p>
            <a:pPr algn="justLow"/>
            <a:r>
              <a:rPr lang="ar-SA" sz="2800" dirty="0">
                <a:solidFill>
                  <a:srgbClr val="003399"/>
                </a:solidFill>
                <a:cs typeface="Simplified Arabic" pitchFamily="18" charset="-78"/>
              </a:rPr>
              <a:t>* </a:t>
            </a:r>
            <a:r>
              <a:rPr lang="ar-EG" sz="2800" dirty="0" err="1">
                <a:solidFill>
                  <a:srgbClr val="003399"/>
                </a:solidFill>
                <a:cs typeface="Simplified Arabic" pitchFamily="18" charset="-78"/>
              </a:rPr>
              <a:t>هى</a:t>
            </a:r>
            <a:r>
              <a:rPr lang="ar-EG" sz="2800" dirty="0">
                <a:solidFill>
                  <a:srgbClr val="003399"/>
                </a:solidFill>
                <a:cs typeface="Simplified Arabic" pitchFamily="18" charset="-78"/>
              </a:rPr>
              <a:t> </a:t>
            </a:r>
            <a:r>
              <a:rPr lang="ar-SA" sz="2800" dirty="0">
                <a:solidFill>
                  <a:srgbClr val="003399"/>
                </a:solidFill>
                <a:cs typeface="Simplified Arabic" pitchFamily="18" charset="-78"/>
              </a:rPr>
              <a:t>مجموعة من الناس تنظر إلى نفسها كمجموعة تشترك بالفطرة بنفس الأهداف والتي تحولهم من مجموعات عشوائية إلى مجموعات متعاونة.</a:t>
            </a:r>
            <a:endParaRPr lang="en-US" sz="2800" dirty="0">
              <a:solidFill>
                <a:srgbClr val="003399"/>
              </a:solidFill>
              <a:cs typeface="Simplified Arabic" pitchFamily="18" charset="-78"/>
            </a:endParaRPr>
          </a:p>
          <a:p>
            <a:pPr algn="justLow"/>
            <a:r>
              <a:rPr lang="ar-SA" sz="2800" dirty="0">
                <a:solidFill>
                  <a:srgbClr val="003399"/>
                </a:solidFill>
                <a:cs typeface="Simplified Arabic" pitchFamily="18" charset="-78"/>
              </a:rPr>
              <a:t>* قد تكون المجموعة عشوائية أو متعاونة.</a:t>
            </a:r>
            <a:endParaRPr lang="en-US" sz="2800" dirty="0">
              <a:solidFill>
                <a:srgbClr val="003399"/>
              </a:solidFill>
              <a:cs typeface="Simplified Arabic" pitchFamily="18" charset="-78"/>
            </a:endParaRPr>
          </a:p>
          <a:p>
            <a:pPr algn="justLow"/>
            <a:r>
              <a:rPr lang="ar-SA" sz="2800" dirty="0">
                <a:solidFill>
                  <a:srgbClr val="003399"/>
                </a:solidFill>
                <a:cs typeface="Simplified Arabic" pitchFamily="18" charset="-78"/>
              </a:rPr>
              <a:t>* ويقال أن المجموعة المتعاونة نتاج نظرة مشتركة لأهداف مشتركة.</a:t>
            </a:r>
          </a:p>
        </p:txBody>
      </p:sp>
      <p:sp>
        <p:nvSpPr>
          <p:cNvPr id="4102" name="Text Box 6"/>
          <p:cNvSpPr txBox="1">
            <a:spLocks noChangeArrowheads="1"/>
          </p:cNvSpPr>
          <p:nvPr/>
        </p:nvSpPr>
        <p:spPr bwMode="auto">
          <a:xfrm>
            <a:off x="2266950" y="692150"/>
            <a:ext cx="4105275" cy="579438"/>
          </a:xfrm>
          <a:prstGeom prst="rect">
            <a:avLst/>
          </a:prstGeom>
          <a:noFill/>
          <a:ln w="9525">
            <a:noFill/>
            <a:miter lim="800000"/>
            <a:headEnd/>
            <a:tailEnd/>
          </a:ln>
          <a:effectLst/>
        </p:spPr>
        <p:txBody>
          <a:bodyPr>
            <a:spAutoFit/>
          </a:bodyPr>
          <a:lstStyle/>
          <a:p>
            <a:pPr algn="ctr"/>
            <a:r>
              <a:rPr lang="ar-SA" sz="3200" dirty="0">
                <a:solidFill>
                  <a:srgbClr val="0000CC"/>
                </a:solidFill>
                <a:cs typeface="PT Bold Heading" pitchFamily="2" charset="-78"/>
              </a:rPr>
              <a:t>مفهوم المجموعة والفريق.</a:t>
            </a:r>
            <a:endParaRPr lang="en-US" sz="3200" dirty="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4241800" y="1104900"/>
            <a:ext cx="4433888" cy="5203825"/>
          </a:xfrm>
          <a:prstGeom prst="rect">
            <a:avLst/>
          </a:prstGeom>
          <a:noFill/>
          <a:ln w="9525">
            <a:noFill/>
            <a:miter lim="800000"/>
            <a:headEnd/>
            <a:tailEnd/>
          </a:ln>
          <a:effectLst/>
        </p:spPr>
        <p:txBody>
          <a:bodyPr anchor="ctr">
            <a:spAutoFit/>
          </a:bodyPr>
          <a:lstStyle/>
          <a:p>
            <a:pPr marL="342900" indent="-342900">
              <a:tabLst>
                <a:tab pos="476250" algn="l"/>
                <a:tab pos="587375" algn="l"/>
              </a:tabLst>
            </a:pPr>
            <a:r>
              <a:rPr lang="ar-SA" sz="2400">
                <a:solidFill>
                  <a:srgbClr val="FF0000"/>
                </a:solidFill>
                <a:cs typeface="Monotype Koufi" pitchFamily="2" charset="-78"/>
              </a:rPr>
              <a:t>القائد الماهر للفريق:</a:t>
            </a:r>
            <a:endParaRPr lang="en-US" sz="2400">
              <a:solidFill>
                <a:srgbClr val="FF0000"/>
              </a:solidFill>
              <a:cs typeface="Monotype Koufi" pitchFamily="2" charset="-78"/>
            </a:endParaRPr>
          </a:p>
          <a:p>
            <a:pPr marL="342900" indent="-342900">
              <a:buFontTx/>
              <a:buAutoNum type="arabicPeriod"/>
              <a:tabLst>
                <a:tab pos="476250" algn="l"/>
                <a:tab pos="587375" algn="l"/>
              </a:tabLst>
            </a:pPr>
            <a:r>
              <a:rPr lang="ar-SA" sz="2400">
                <a:solidFill>
                  <a:srgbClr val="003399"/>
                </a:solidFill>
              </a:rPr>
              <a:t>يقترح مهاماً.</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يقترح إجراءات.</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يدعم الموظفين.</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يدير الخلافات.</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يتجنب الدفاع والهجوم.</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يتأكد من فهم الفريق.</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يلخص التقدم الحاصل.</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يبحث عن المعلومات.</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يعطي المعلومات.</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يتجنب المقاطعة.</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يشجع مشاركة الآخرين.</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يستخدم الصمت.</a:t>
            </a:r>
            <a:endParaRPr lang="en-US" sz="2400">
              <a:solidFill>
                <a:srgbClr val="003399"/>
              </a:solidFill>
            </a:endParaRPr>
          </a:p>
          <a:p>
            <a:pPr marL="342900" indent="-342900">
              <a:buFontTx/>
              <a:buAutoNum type="arabicPeriod"/>
              <a:tabLst>
                <a:tab pos="476250" algn="l"/>
                <a:tab pos="587375" algn="l"/>
              </a:tabLst>
            </a:pPr>
            <a:r>
              <a:rPr lang="ar-SA" sz="2400">
                <a:solidFill>
                  <a:srgbClr val="003399"/>
                </a:solidFill>
              </a:rPr>
              <a:t>يجيد الاستماع.</a:t>
            </a:r>
          </a:p>
        </p:txBody>
      </p:sp>
      <p:sp>
        <p:nvSpPr>
          <p:cNvPr id="20485" name="Rectangle 5"/>
          <p:cNvSpPr>
            <a:spLocks noChangeArrowheads="1"/>
          </p:cNvSpPr>
          <p:nvPr/>
        </p:nvSpPr>
        <p:spPr bwMode="auto">
          <a:xfrm>
            <a:off x="2657475" y="341313"/>
            <a:ext cx="2570163" cy="579437"/>
          </a:xfrm>
          <a:prstGeom prst="rect">
            <a:avLst/>
          </a:prstGeom>
          <a:noFill/>
          <a:ln w="9525">
            <a:noFill/>
            <a:miter lim="800000"/>
            <a:headEnd/>
            <a:tailEnd/>
          </a:ln>
          <a:effectLst/>
        </p:spPr>
        <p:txBody>
          <a:bodyPr wrap="none">
            <a:spAutoFit/>
          </a:bodyPr>
          <a:lstStyle/>
          <a:p>
            <a:r>
              <a:rPr lang="ar-SA" sz="3200" b="1">
                <a:solidFill>
                  <a:srgbClr val="0000CC"/>
                </a:solidFill>
                <a:cs typeface="PT Bold Heading" pitchFamily="2" charset="-78"/>
              </a:rPr>
              <a:t>مهارات القيادة</a:t>
            </a:r>
            <a:r>
              <a:rPr lang="ar-SA" sz="3200">
                <a:solidFill>
                  <a:srgbClr val="0000CC"/>
                </a:solidFill>
                <a:cs typeface="PT Bold Heading" pitchFamily="2" charset="-78"/>
              </a:rPr>
              <a:t> </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468313" y="3000372"/>
            <a:ext cx="8280400" cy="3524253"/>
          </a:xfrm>
          <a:prstGeom prst="rect">
            <a:avLst/>
          </a:prstGeom>
          <a:noFill/>
          <a:ln w="9525">
            <a:noFill/>
            <a:miter lim="800000"/>
            <a:headEnd/>
            <a:tailEnd/>
          </a:ln>
          <a:effectLst/>
        </p:spPr>
        <p:txBody>
          <a:bodyPr wrap="square" anchor="ctr">
            <a:spAutoFit/>
          </a:bodyPr>
          <a:lstStyle/>
          <a:p>
            <a:pPr marL="342900" indent="-342900" algn="justLow">
              <a:tabLst>
                <a:tab pos="495300" algn="l"/>
              </a:tabLst>
            </a:pPr>
            <a:r>
              <a:rPr lang="ar-SA" sz="2000" dirty="0">
                <a:solidFill>
                  <a:srgbClr val="FF0000"/>
                </a:solidFill>
                <a:effectLst>
                  <a:outerShdw blurRad="38100" dist="38100" dir="2700000" algn="tl">
                    <a:srgbClr val="000000"/>
                  </a:outerShdw>
                </a:effectLst>
                <a:cs typeface="Monotype Koufi" pitchFamily="2" charset="-78"/>
              </a:rPr>
              <a:t>فما هي هذه المبادئ وكيف يمكنه استثمارها؟ </a:t>
            </a:r>
            <a:endParaRPr lang="en-US" sz="2000" dirty="0">
              <a:solidFill>
                <a:srgbClr val="FF0000"/>
              </a:solidFill>
              <a:effectLst>
                <a:outerShdw blurRad="38100" dist="38100" dir="2700000" algn="tl">
                  <a:srgbClr val="000000"/>
                </a:outerShdw>
              </a:effectLst>
              <a:cs typeface="Monotype Koufi" pitchFamily="2" charset="-78"/>
            </a:endParaRPr>
          </a:p>
          <a:p>
            <a:pPr marL="342900" indent="-342900" algn="justLow">
              <a:buFontTx/>
              <a:buAutoNum type="arabicPeriod"/>
              <a:tabLst>
                <a:tab pos="495300" algn="l"/>
              </a:tabLst>
            </a:pPr>
            <a:r>
              <a:rPr lang="ar-SA" sz="2000" dirty="0">
                <a:cs typeface="Simplified Arabic" pitchFamily="18" charset="-78"/>
              </a:rPr>
              <a:t>الحرص على إيجاد أهداف مشتركة والمحافظة عليها، </a:t>
            </a:r>
            <a:r>
              <a:rPr lang="ar-SA" sz="2000" dirty="0" err="1">
                <a:cs typeface="Simplified Arabic" pitchFamily="18" charset="-78"/>
              </a:rPr>
              <a:t>ويتعزز</a:t>
            </a:r>
            <a:r>
              <a:rPr lang="ar-SA" sz="2000" dirty="0">
                <a:cs typeface="Simplified Arabic" pitchFamily="18" charset="-78"/>
              </a:rPr>
              <a:t> ذلك عن طريق إشراك المعنيين في تحديد تلك الأهداف وإيضاحها والاتفاق عليها قبل تبنيها والعمل على تحقيقها.</a:t>
            </a:r>
            <a:endParaRPr lang="en-US" sz="2000" dirty="0">
              <a:cs typeface="Simplified Arabic" pitchFamily="18" charset="-78"/>
            </a:endParaRPr>
          </a:p>
          <a:p>
            <a:pPr marL="342900" indent="-342900" algn="justLow">
              <a:buFontTx/>
              <a:buAutoNum type="arabicPeriod"/>
              <a:tabLst>
                <a:tab pos="495300" algn="l"/>
              </a:tabLst>
            </a:pPr>
            <a:r>
              <a:rPr lang="ar-SA" sz="2000" dirty="0">
                <a:cs typeface="Simplified Arabic" pitchFamily="18" charset="-78"/>
              </a:rPr>
              <a:t>ضرورة الاحتفاظ بخطوط تواصل واضحة رأسية وأفقية ثابتة بين القائد وأعضاء الفريق وذلك من خلال المشاركة في تنظيم اللقاءات والمناقشات ومن خلال التدرب على إتقان مهارات الاتصال المختلفة.</a:t>
            </a:r>
            <a:endParaRPr lang="en-US" sz="2000" dirty="0">
              <a:cs typeface="Simplified Arabic" pitchFamily="18" charset="-78"/>
            </a:endParaRPr>
          </a:p>
          <a:p>
            <a:pPr marL="342900" indent="-342900" algn="justLow">
              <a:buFontTx/>
              <a:buAutoNum type="arabicPeriod"/>
              <a:tabLst>
                <a:tab pos="495300" algn="l"/>
              </a:tabLst>
            </a:pPr>
            <a:r>
              <a:rPr lang="ar-SA" sz="2000" dirty="0">
                <a:cs typeface="Simplified Arabic" pitchFamily="18" charset="-78"/>
              </a:rPr>
              <a:t>توفير مناخ من الحرية والتسامح والمودة بين القائد وأعضاء الفريق.</a:t>
            </a:r>
            <a:endParaRPr lang="en-US" sz="2000" dirty="0">
              <a:cs typeface="Simplified Arabic" pitchFamily="18" charset="-78"/>
            </a:endParaRPr>
          </a:p>
          <a:p>
            <a:pPr marL="342900" indent="-342900" algn="justLow">
              <a:buFontTx/>
              <a:buAutoNum type="arabicPeriod"/>
              <a:tabLst>
                <a:tab pos="495300" algn="l"/>
              </a:tabLst>
            </a:pPr>
            <a:r>
              <a:rPr lang="ar-SA" sz="2000" dirty="0">
                <a:cs typeface="Simplified Arabic" pitchFamily="18" charset="-78"/>
              </a:rPr>
              <a:t>تبني سياسة الانفتاح والمرونة والاستعداد لتقبل وجهات النظر المختلفة والتفاعل معها بموضوعية وعقلانية وهذا يتطلب حسن الإصغاء والاستجابة.</a:t>
            </a:r>
            <a:endParaRPr lang="en-US" sz="2000" dirty="0">
              <a:cs typeface="Simplified Arabic" pitchFamily="18" charset="-78"/>
            </a:endParaRPr>
          </a:p>
          <a:p>
            <a:pPr marL="342900" indent="-342900" algn="justLow">
              <a:buFontTx/>
              <a:buAutoNum type="arabicPeriod"/>
              <a:tabLst>
                <a:tab pos="495300" algn="l"/>
              </a:tabLst>
            </a:pPr>
            <a:r>
              <a:rPr lang="ar-SA" sz="2000" dirty="0">
                <a:cs typeface="Simplified Arabic" pitchFamily="18" charset="-78"/>
              </a:rPr>
              <a:t>الحفاظ على الروح المعنوية للفريق تعزيزاً لتماسكهم والعمل على استمرارها حتى تتحقق الأهداف المرجوة.</a:t>
            </a:r>
            <a:endParaRPr lang="en-US" sz="2000" dirty="0">
              <a:cs typeface="Simplified Arabic" pitchFamily="18" charset="-78"/>
            </a:endParaRPr>
          </a:p>
        </p:txBody>
      </p:sp>
      <p:sp>
        <p:nvSpPr>
          <p:cNvPr id="21510" name="Rectangle 6"/>
          <p:cNvSpPr>
            <a:spLocks noChangeArrowheads="1"/>
          </p:cNvSpPr>
          <p:nvPr/>
        </p:nvSpPr>
        <p:spPr bwMode="auto">
          <a:xfrm>
            <a:off x="2286000" y="314325"/>
            <a:ext cx="4014788" cy="519113"/>
          </a:xfrm>
          <a:prstGeom prst="rect">
            <a:avLst/>
          </a:prstGeom>
          <a:noFill/>
          <a:ln w="9525">
            <a:noFill/>
            <a:miter lim="800000"/>
            <a:headEnd/>
            <a:tailEnd/>
          </a:ln>
          <a:effectLst/>
        </p:spPr>
        <p:txBody>
          <a:bodyPr wrap="none">
            <a:spAutoFit/>
          </a:bodyPr>
          <a:lstStyle/>
          <a:p>
            <a:r>
              <a:rPr lang="ar-SA" sz="2800" b="1">
                <a:solidFill>
                  <a:srgbClr val="0000CC"/>
                </a:solidFill>
                <a:cs typeface="PT Bold Heading" pitchFamily="2" charset="-78"/>
              </a:rPr>
              <a:t>مبادئ عامة في تفعيل الفريق</a:t>
            </a:r>
            <a:r>
              <a:rPr lang="ar-SA" sz="2800">
                <a:solidFill>
                  <a:srgbClr val="0000CC"/>
                </a:solidFill>
                <a:cs typeface="PT Bold Heading" pitchFamily="2" charset="-78"/>
              </a:rPr>
              <a:t> </a:t>
            </a:r>
            <a:endParaRPr lang="en-US" sz="2800">
              <a:solidFill>
                <a:srgbClr val="0000CC"/>
              </a:solidFill>
              <a:cs typeface="PT Bold Heading" pitchFamily="2" charset="-78"/>
            </a:endParaRPr>
          </a:p>
        </p:txBody>
      </p:sp>
      <p:sp>
        <p:nvSpPr>
          <p:cNvPr id="21511" name="Rectangle 7"/>
          <p:cNvSpPr>
            <a:spLocks noChangeArrowheads="1"/>
          </p:cNvSpPr>
          <p:nvPr/>
        </p:nvSpPr>
        <p:spPr bwMode="auto">
          <a:xfrm>
            <a:off x="250825" y="935038"/>
            <a:ext cx="8424863" cy="1917700"/>
          </a:xfrm>
          <a:prstGeom prst="rect">
            <a:avLst/>
          </a:prstGeom>
          <a:noFill/>
          <a:ln w="9525">
            <a:noFill/>
            <a:miter lim="800000"/>
            <a:headEnd/>
            <a:tailEnd/>
          </a:ln>
          <a:effectLst/>
        </p:spPr>
        <p:txBody>
          <a:bodyPr>
            <a:spAutoFit/>
          </a:bodyPr>
          <a:lstStyle/>
          <a:p>
            <a:pPr algn="justLow"/>
            <a:r>
              <a:rPr lang="ar-SA" sz="2400" dirty="0">
                <a:solidFill>
                  <a:srgbClr val="660066"/>
                </a:solidFill>
                <a:cs typeface="Simplified Arabic" pitchFamily="18" charset="-78"/>
              </a:rPr>
              <a:t>	للعلاقات والظروف النفسية التي يتبادلها القائد مع أفراد الفريق أثناء تنظيم العمل فيما بينهم أهمية قصوى في تحقيق إدراك مشترك للعمل وأهدافه، وبالتالي نجاح الفريق في عمله، وتتأثر هذه العلاقات بعوامل الثقافة والعادات والقيم السائدة بين أفراد الفريق.  ويستطيع القائد أن يعتمد عدة مبادئ تساعده على تنظيم وإدارة الفريق بفاعلية وتنمية روح الفريق بين العاملين معه.</a:t>
            </a:r>
            <a:endParaRPr lang="en-US" sz="2400" dirty="0">
              <a:solidFill>
                <a:srgbClr val="660066"/>
              </a:solidFill>
              <a:cs typeface="Simplified Arabic" pitchFamily="18"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2" name="Rectangle 4"/>
          <p:cNvSpPr>
            <a:spLocks noChangeArrowheads="1"/>
          </p:cNvSpPr>
          <p:nvPr/>
        </p:nvSpPr>
        <p:spPr bwMode="auto">
          <a:xfrm>
            <a:off x="323850" y="646113"/>
            <a:ext cx="8280400" cy="5568950"/>
          </a:xfrm>
          <a:prstGeom prst="rect">
            <a:avLst/>
          </a:prstGeom>
          <a:noFill/>
          <a:ln w="9525">
            <a:noFill/>
            <a:miter lim="800000"/>
            <a:headEnd/>
            <a:tailEnd/>
          </a:ln>
          <a:effectLst/>
        </p:spPr>
        <p:txBody>
          <a:bodyPr anchor="ctr">
            <a:spAutoFit/>
          </a:bodyPr>
          <a:lstStyle/>
          <a:p>
            <a:pPr>
              <a:tabLst>
                <a:tab pos="457200" algn="l"/>
              </a:tabLst>
            </a:pPr>
            <a:r>
              <a:rPr lang="ar-SA" sz="2400">
                <a:solidFill>
                  <a:srgbClr val="FF0000"/>
                </a:solidFill>
                <a:cs typeface="Monotype Koufi" pitchFamily="2" charset="-78"/>
              </a:rPr>
              <a:t>إن مراعاة هذه المبادئ يتطلب من القائد ما يلي:</a:t>
            </a:r>
            <a:endParaRPr lang="en-US" sz="2400">
              <a:solidFill>
                <a:srgbClr val="FF0000"/>
              </a:solidFill>
              <a:cs typeface="Monotype Koufi" pitchFamily="2" charset="-78"/>
            </a:endParaRPr>
          </a:p>
          <a:p>
            <a:pPr>
              <a:tabLst>
                <a:tab pos="457200" algn="l"/>
              </a:tabLst>
            </a:pPr>
            <a:r>
              <a:rPr lang="ar-SA" sz="2400">
                <a:solidFill>
                  <a:srgbClr val="003399"/>
                </a:solidFill>
                <a:cs typeface="Simplified Arabic" pitchFamily="18" charset="-78"/>
              </a:rPr>
              <a:t>- الثقة بأعضاء الفريق ومعرفة القيم التي يحملونها.</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احترام قدراتهم وآرائهم ومشاعرهم وميولهم ونزعاتهم الخاصة.</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تفهم وتقدير مشكلاتهم وحاجاتهم المهنية.</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الحرص على المصالح والأهداف المشتركة.</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العدالة والموضوعية في التعامل مع الجميع دون تميز أو تمييز.</a:t>
            </a:r>
          </a:p>
          <a:p>
            <a:pPr>
              <a:tabLst>
                <a:tab pos="457200" algn="l"/>
              </a:tabLst>
            </a:pPr>
            <a:endParaRPr lang="en-US" sz="2400">
              <a:solidFill>
                <a:srgbClr val="003399"/>
              </a:solidFill>
              <a:cs typeface="Simplified Arabic" pitchFamily="18" charset="-78"/>
            </a:endParaRPr>
          </a:p>
          <a:p>
            <a:pPr>
              <a:tabLst>
                <a:tab pos="457200" algn="l"/>
              </a:tabLst>
            </a:pPr>
            <a:r>
              <a:rPr lang="ar-SA" sz="2400">
                <a:solidFill>
                  <a:srgbClr val="FF0000"/>
                </a:solidFill>
                <a:cs typeface="Monotype Koufi" pitchFamily="2" charset="-78"/>
              </a:rPr>
              <a:t>ولا بد هنا من إبراز عنصر مهم ينمي ويدعم العمل بروح الفريق وهو ( التعاون) حيث:</a:t>
            </a:r>
            <a:endParaRPr lang="en-US" sz="2400">
              <a:solidFill>
                <a:srgbClr val="FF0000"/>
              </a:solidFill>
              <a:cs typeface="Monotype Koufi" pitchFamily="2" charset="-78"/>
            </a:endParaRPr>
          </a:p>
          <a:p>
            <a:pPr>
              <a:tabLst>
                <a:tab pos="457200" algn="l"/>
              </a:tabLst>
            </a:pPr>
            <a:r>
              <a:rPr lang="ar-SA" sz="2400">
                <a:solidFill>
                  <a:srgbClr val="003399"/>
                </a:solidFill>
                <a:cs typeface="Simplified Arabic" pitchFamily="18" charset="-78"/>
              </a:rPr>
              <a:t>- يخلق التزاماً حول هدف مشترك بين القائد والعاملين داخل المؤسسة.</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يحسن الاتصال والتخاطب ويقلل سوء الفهم.</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يزيد الحافز.</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يمنع انعزال الأفراد عن بعضهم.</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يولد شعوراً بالإنجاز المشترك.</a:t>
            </a:r>
            <a:endParaRPr lang="en-US" sz="2400">
              <a:solidFill>
                <a:srgbClr val="003399"/>
              </a:solidFill>
              <a:cs typeface="Simplified Arabic" pitchFamily="18" charset="-78"/>
            </a:endParaRPr>
          </a:p>
          <a:p>
            <a:pPr>
              <a:tabLst>
                <a:tab pos="457200" algn="l"/>
              </a:tabLst>
            </a:pPr>
            <a:r>
              <a:rPr lang="ar-SA" sz="2400">
                <a:solidFill>
                  <a:srgbClr val="003399"/>
                </a:solidFill>
                <a:cs typeface="Simplified Arabic" pitchFamily="18" charset="-78"/>
              </a:rPr>
              <a:t>- يدعم العمل من خلال الفريق.</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6" name="Rectangle 4"/>
          <p:cNvSpPr>
            <a:spLocks noChangeArrowheads="1"/>
          </p:cNvSpPr>
          <p:nvPr/>
        </p:nvSpPr>
        <p:spPr bwMode="auto">
          <a:xfrm>
            <a:off x="179388" y="1519238"/>
            <a:ext cx="8496300" cy="4789487"/>
          </a:xfrm>
          <a:prstGeom prst="rect">
            <a:avLst/>
          </a:prstGeom>
          <a:noFill/>
          <a:ln w="9525">
            <a:noFill/>
            <a:miter lim="800000"/>
            <a:headEnd/>
            <a:tailEnd/>
          </a:ln>
          <a:effectLst/>
        </p:spPr>
        <p:txBody>
          <a:bodyPr anchor="ctr">
            <a:spAutoFit/>
          </a:bodyPr>
          <a:lstStyle/>
          <a:p>
            <a:pPr marL="800100" lvl="1" indent="-342900" algn="justLow">
              <a:buFontTx/>
              <a:buAutoNum type="arabicPeriod"/>
              <a:tabLst>
                <a:tab pos="228600" algn="l"/>
              </a:tabLst>
            </a:pPr>
            <a:r>
              <a:rPr lang="ar-SA" sz="2800">
                <a:solidFill>
                  <a:srgbClr val="003399"/>
                </a:solidFill>
              </a:rPr>
              <a:t>تتضح الأهداف للأعضاء، ويتضح التوقيت الزمني وتوزيع الأدوار.</a:t>
            </a:r>
            <a:endParaRPr lang="en-US" sz="2800">
              <a:solidFill>
                <a:srgbClr val="003399"/>
              </a:solidFill>
            </a:endParaRPr>
          </a:p>
          <a:p>
            <a:pPr marL="800100" lvl="1" indent="-342900" algn="justLow">
              <a:buFontTx/>
              <a:buAutoNum type="arabicPeriod"/>
              <a:tabLst>
                <a:tab pos="228600" algn="l"/>
              </a:tabLst>
            </a:pPr>
            <a:r>
              <a:rPr lang="ar-SA" sz="2800">
                <a:solidFill>
                  <a:srgbClr val="003399"/>
                </a:solidFill>
              </a:rPr>
              <a:t>يشعر الأعضاء أن عليهم أن يقوموا بمساهمة فريدة من نوعها ضمن فريقهم.</a:t>
            </a:r>
            <a:endParaRPr lang="en-US" sz="2800">
              <a:solidFill>
                <a:srgbClr val="003399"/>
              </a:solidFill>
            </a:endParaRPr>
          </a:p>
          <a:p>
            <a:pPr marL="800100" lvl="1" indent="-342900" algn="justLow">
              <a:buFontTx/>
              <a:buAutoNum type="arabicPeriod"/>
              <a:tabLst>
                <a:tab pos="228600" algn="l"/>
              </a:tabLst>
            </a:pPr>
            <a:r>
              <a:rPr lang="ar-SA" sz="2800">
                <a:solidFill>
                  <a:srgbClr val="003399"/>
                </a:solidFill>
              </a:rPr>
              <a:t>يسود الاحترام المتبادل بين أعضاء الفريق.</a:t>
            </a:r>
            <a:endParaRPr lang="en-US" sz="2800">
              <a:solidFill>
                <a:srgbClr val="003399"/>
              </a:solidFill>
            </a:endParaRPr>
          </a:p>
          <a:p>
            <a:pPr marL="800100" lvl="1" indent="-342900" algn="justLow">
              <a:buFontTx/>
              <a:buAutoNum type="arabicPeriod"/>
              <a:tabLst>
                <a:tab pos="228600" algn="l"/>
              </a:tabLst>
            </a:pPr>
            <a:r>
              <a:rPr lang="ar-SA" sz="2800">
                <a:solidFill>
                  <a:srgbClr val="003399"/>
                </a:solidFill>
              </a:rPr>
              <a:t>يسود مناخ من الثقة يشجعهم على التعبير عن أفكارهم بحرية وإبداء اقتراحاتهم وشكوكهم وتحفظاتهم ومخاوفهم.</a:t>
            </a:r>
            <a:endParaRPr lang="en-US" sz="2800">
              <a:solidFill>
                <a:srgbClr val="003399"/>
              </a:solidFill>
            </a:endParaRPr>
          </a:p>
          <a:p>
            <a:pPr marL="800100" lvl="1" indent="-342900" algn="justLow">
              <a:buFontTx/>
              <a:buAutoNum type="arabicPeriod"/>
              <a:tabLst>
                <a:tab pos="228600" algn="l"/>
              </a:tabLst>
            </a:pPr>
            <a:r>
              <a:rPr lang="ar-SA" sz="2800">
                <a:solidFill>
                  <a:srgbClr val="003399"/>
                </a:solidFill>
              </a:rPr>
              <a:t>تستعمل المواهب الفردية والمهارات بفعالية.</a:t>
            </a:r>
            <a:endParaRPr lang="en-US" sz="2800">
              <a:solidFill>
                <a:srgbClr val="003399"/>
              </a:solidFill>
            </a:endParaRPr>
          </a:p>
          <a:p>
            <a:pPr marL="800100" lvl="1" indent="-342900" algn="justLow">
              <a:buFontTx/>
              <a:buAutoNum type="arabicPeriod"/>
              <a:tabLst>
                <a:tab pos="228600" algn="l"/>
              </a:tabLst>
            </a:pPr>
            <a:r>
              <a:rPr lang="ar-SA" sz="2800">
                <a:solidFill>
                  <a:srgbClr val="003399"/>
                </a:solidFill>
              </a:rPr>
              <a:t>يكون في مقدورهم بحث البدائل والحلول قبل اتخاذ القرارات.</a:t>
            </a:r>
            <a:endParaRPr lang="en-US" sz="2800">
              <a:solidFill>
                <a:srgbClr val="003399"/>
              </a:solidFill>
            </a:endParaRPr>
          </a:p>
          <a:p>
            <a:pPr marL="800100" lvl="1" indent="-342900" algn="justLow">
              <a:buFontTx/>
              <a:buAutoNum type="arabicPeriod"/>
              <a:tabLst>
                <a:tab pos="228600" algn="l"/>
              </a:tabLst>
            </a:pPr>
            <a:r>
              <a:rPr lang="ar-SA" sz="2800">
                <a:solidFill>
                  <a:srgbClr val="003399"/>
                </a:solidFill>
              </a:rPr>
              <a:t>تؤسس طرق للعمل معاً تكون داعمة وفعالة في استخدام الوقت.</a:t>
            </a:r>
            <a:endParaRPr lang="en-US" sz="2800">
              <a:solidFill>
                <a:srgbClr val="003399"/>
              </a:solidFill>
            </a:endParaRPr>
          </a:p>
          <a:p>
            <a:pPr marL="800100" lvl="1" indent="-342900" algn="justLow">
              <a:buFontTx/>
              <a:buAutoNum type="arabicPeriod"/>
              <a:tabLst>
                <a:tab pos="228600" algn="l"/>
              </a:tabLst>
            </a:pPr>
            <a:r>
              <a:rPr lang="ar-SA" sz="2800">
                <a:solidFill>
                  <a:srgbClr val="003399"/>
                </a:solidFill>
              </a:rPr>
              <a:t>يفحص التقدم بانتظام وعندما يعرف الأعضاء بوضوح لمن يرجعون ومتى.</a:t>
            </a:r>
          </a:p>
        </p:txBody>
      </p:sp>
      <p:sp>
        <p:nvSpPr>
          <p:cNvPr id="23557" name="Rectangle 5"/>
          <p:cNvSpPr>
            <a:spLocks noChangeArrowheads="1"/>
          </p:cNvSpPr>
          <p:nvPr/>
        </p:nvSpPr>
        <p:spPr bwMode="auto">
          <a:xfrm>
            <a:off x="2143125" y="546100"/>
            <a:ext cx="4876800" cy="579438"/>
          </a:xfrm>
          <a:prstGeom prst="rect">
            <a:avLst/>
          </a:prstGeom>
          <a:noFill/>
          <a:ln w="9525">
            <a:noFill/>
            <a:miter lim="800000"/>
            <a:headEnd/>
            <a:tailEnd/>
          </a:ln>
          <a:effectLst/>
        </p:spPr>
        <p:txBody>
          <a:bodyPr wrap="none" anchor="ctr">
            <a:spAutoFit/>
          </a:bodyPr>
          <a:lstStyle/>
          <a:p>
            <a:r>
              <a:rPr lang="ar-SA" sz="3200">
                <a:solidFill>
                  <a:srgbClr val="0000CC"/>
                </a:solidFill>
                <a:cs typeface="PT Bold Heading" pitchFamily="2" charset="-78"/>
              </a:rPr>
              <a:t>يعمل الفريق بشكل جيد عندما:</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555875" y="476250"/>
            <a:ext cx="4103688" cy="701675"/>
          </a:xfrm>
          <a:prstGeom prst="rect">
            <a:avLst/>
          </a:prstGeom>
          <a:noFill/>
          <a:ln w="9525">
            <a:noFill/>
            <a:miter lim="800000"/>
            <a:headEnd/>
            <a:tailEnd/>
          </a:ln>
          <a:effectLst/>
        </p:spPr>
        <p:txBody>
          <a:bodyPr>
            <a:spAutoFit/>
          </a:bodyPr>
          <a:lstStyle/>
          <a:p>
            <a:pPr algn="ctr">
              <a:spcBef>
                <a:spcPct val="50000"/>
              </a:spcBef>
            </a:pPr>
            <a:r>
              <a:rPr lang="ar-SA" sz="4000">
                <a:effectLst>
                  <a:outerShdw blurRad="38100" dist="38100" dir="2700000" algn="tl">
                    <a:srgbClr val="FFFFFF"/>
                  </a:outerShdw>
                </a:effectLst>
                <a:cs typeface="PT Bold Heading" pitchFamily="2" charset="-78"/>
              </a:rPr>
              <a:t>خطوات لبناء الثقة</a:t>
            </a:r>
            <a:endParaRPr lang="en-US" sz="4000">
              <a:effectLst>
                <a:outerShdw blurRad="38100" dist="38100" dir="2700000" algn="tl">
                  <a:srgbClr val="FFFFFF"/>
                </a:outerShdw>
              </a:effectLst>
              <a:cs typeface="PT Bold Heading" pitchFamily="2" charset="-78"/>
            </a:endParaRPr>
          </a:p>
        </p:txBody>
      </p:sp>
      <p:sp>
        <p:nvSpPr>
          <p:cNvPr id="2053" name="Oval 5" descr="kshcool_1256"/>
          <p:cNvSpPr>
            <a:spLocks noChangeArrowheads="1"/>
          </p:cNvSpPr>
          <p:nvPr/>
        </p:nvSpPr>
        <p:spPr bwMode="auto">
          <a:xfrm>
            <a:off x="3214678" y="2071678"/>
            <a:ext cx="2590800" cy="1484313"/>
          </a:xfrm>
          <a:prstGeom prst="ellipse">
            <a:avLst/>
          </a:prstGeom>
          <a:blipFill dpi="0" rotWithShape="1">
            <a:blip r:embed="rId3"/>
            <a:srcRect/>
            <a:stretch>
              <a:fillRect/>
            </a:stretch>
          </a:blipFill>
          <a:ln w="9525">
            <a:solidFill>
              <a:schemeClr val="accent2"/>
            </a:solidFill>
            <a:round/>
            <a:headEnd/>
            <a:tailEnd/>
          </a:ln>
          <a:effectLst/>
        </p:spPr>
        <p:txBody>
          <a:bodyPr>
            <a:spAutoFit/>
          </a:bodyPr>
          <a:lstStyle/>
          <a:p>
            <a:pPr algn="ctr">
              <a:spcBef>
                <a:spcPct val="50000"/>
              </a:spcBef>
            </a:pPr>
            <a:r>
              <a:rPr lang="ar-SA" sz="1600" dirty="0">
                <a:cs typeface="Simplified Arabic" pitchFamily="18" charset="-78"/>
              </a:rPr>
              <a:t>الانفتاح</a:t>
            </a:r>
          </a:p>
          <a:p>
            <a:pPr algn="ctr">
              <a:spcBef>
                <a:spcPct val="50000"/>
              </a:spcBef>
            </a:pPr>
            <a:r>
              <a:rPr lang="ar-SA" sz="1600" dirty="0">
                <a:cs typeface="Simplified Arabic" pitchFamily="18" charset="-78"/>
              </a:rPr>
              <a:t>(تكلم عن نفسك للآخرين)</a:t>
            </a:r>
          </a:p>
          <a:p>
            <a:pPr algn="ctr">
              <a:spcBef>
                <a:spcPct val="50000"/>
              </a:spcBef>
            </a:pPr>
            <a:r>
              <a:rPr lang="en-US" sz="1600" dirty="0">
                <a:cs typeface="Simplified Arabic" pitchFamily="18" charset="-78"/>
              </a:rPr>
              <a:t>Self Disclosure</a:t>
            </a:r>
          </a:p>
        </p:txBody>
      </p:sp>
      <p:sp>
        <p:nvSpPr>
          <p:cNvPr id="2054" name="Oval 6" descr="kshcool_1256"/>
          <p:cNvSpPr>
            <a:spLocks noChangeArrowheads="1"/>
          </p:cNvSpPr>
          <p:nvPr/>
        </p:nvSpPr>
        <p:spPr bwMode="auto">
          <a:xfrm>
            <a:off x="6215074" y="3571876"/>
            <a:ext cx="2519363" cy="1322388"/>
          </a:xfrm>
          <a:prstGeom prst="ellipse">
            <a:avLst/>
          </a:prstGeom>
          <a:blipFill dpi="0" rotWithShape="1">
            <a:blip r:embed="rId3"/>
            <a:srcRect/>
            <a:stretch>
              <a:fillRect/>
            </a:stretch>
          </a:blipFill>
          <a:ln w="9525">
            <a:solidFill>
              <a:schemeClr val="accent2"/>
            </a:solidFill>
            <a:round/>
            <a:headEnd/>
            <a:tailEnd/>
          </a:ln>
          <a:effectLst/>
        </p:spPr>
        <p:txBody>
          <a:bodyPr>
            <a:spAutoFit/>
          </a:bodyPr>
          <a:lstStyle/>
          <a:p>
            <a:pPr algn="ctr">
              <a:spcBef>
                <a:spcPct val="50000"/>
              </a:spcBef>
            </a:pPr>
            <a:endParaRPr lang="ar-SA" sz="100">
              <a:cs typeface="Simplified Arabic" pitchFamily="18" charset="-78"/>
            </a:endParaRPr>
          </a:p>
          <a:p>
            <a:pPr algn="ctr">
              <a:spcBef>
                <a:spcPct val="50000"/>
              </a:spcBef>
            </a:pPr>
            <a:r>
              <a:rPr lang="ar-SA" sz="1600">
                <a:cs typeface="Simplified Arabic" pitchFamily="18" charset="-78"/>
              </a:rPr>
              <a:t>تغذية راجعة</a:t>
            </a:r>
            <a:endParaRPr lang="ar-SA" sz="700">
              <a:cs typeface="Simplified Arabic" pitchFamily="18" charset="-78"/>
            </a:endParaRPr>
          </a:p>
          <a:p>
            <a:pPr algn="ctr">
              <a:spcBef>
                <a:spcPct val="50000"/>
              </a:spcBef>
            </a:pPr>
            <a:r>
              <a:rPr lang="en-US" sz="1600">
                <a:cs typeface="Simplified Arabic" pitchFamily="18" charset="-78"/>
              </a:rPr>
              <a:t>Feed Back</a:t>
            </a:r>
            <a:endParaRPr lang="ar-SA" sz="1600">
              <a:cs typeface="Simplified Arabic" pitchFamily="18" charset="-78"/>
            </a:endParaRPr>
          </a:p>
          <a:p>
            <a:pPr algn="ctr">
              <a:spcBef>
                <a:spcPct val="50000"/>
              </a:spcBef>
            </a:pPr>
            <a:endParaRPr lang="en-US" sz="500">
              <a:cs typeface="Simplified Arabic" pitchFamily="18" charset="-78"/>
            </a:endParaRPr>
          </a:p>
        </p:txBody>
      </p:sp>
      <p:sp>
        <p:nvSpPr>
          <p:cNvPr id="2055" name="AutoShape 7" descr="kshcool_1256"/>
          <p:cNvSpPr>
            <a:spLocks noChangeArrowheads="1"/>
          </p:cNvSpPr>
          <p:nvPr/>
        </p:nvSpPr>
        <p:spPr bwMode="auto">
          <a:xfrm>
            <a:off x="357158" y="3500438"/>
            <a:ext cx="2589212" cy="1311275"/>
          </a:xfrm>
          <a:prstGeom prst="flowChartConnector">
            <a:avLst/>
          </a:prstGeom>
          <a:blipFill dpi="0" rotWithShape="1">
            <a:blip r:embed="rId3"/>
            <a:srcRect/>
            <a:stretch>
              <a:fillRect/>
            </a:stretch>
          </a:blipFill>
          <a:ln w="9525">
            <a:solidFill>
              <a:schemeClr val="accent2"/>
            </a:solidFill>
            <a:round/>
            <a:headEnd/>
            <a:tailEnd/>
          </a:ln>
          <a:effectLst/>
        </p:spPr>
        <p:txBody>
          <a:bodyPr>
            <a:spAutoFit/>
          </a:bodyPr>
          <a:lstStyle/>
          <a:p>
            <a:pPr algn="ctr">
              <a:spcBef>
                <a:spcPct val="50000"/>
              </a:spcBef>
            </a:pPr>
            <a:r>
              <a:rPr lang="ar-SA" sz="1600" dirty="0">
                <a:cs typeface="Simplified Arabic" pitchFamily="18" charset="-78"/>
              </a:rPr>
              <a:t>اطلب آراء الآخرين فيك</a:t>
            </a:r>
          </a:p>
          <a:p>
            <a:pPr algn="ctr">
              <a:spcBef>
                <a:spcPct val="50000"/>
              </a:spcBef>
            </a:pPr>
            <a:r>
              <a:rPr lang="en-US" sz="1600" dirty="0">
                <a:cs typeface="Simplified Arabic" pitchFamily="18" charset="-78"/>
              </a:rPr>
              <a:t>Consensual Validation</a:t>
            </a:r>
          </a:p>
        </p:txBody>
      </p:sp>
      <p:sp>
        <p:nvSpPr>
          <p:cNvPr id="2056" name="Oval 8" descr="kshcool_1256"/>
          <p:cNvSpPr>
            <a:spLocks noChangeArrowheads="1"/>
          </p:cNvSpPr>
          <p:nvPr/>
        </p:nvSpPr>
        <p:spPr bwMode="auto">
          <a:xfrm>
            <a:off x="3286116" y="3714752"/>
            <a:ext cx="2590800" cy="965200"/>
          </a:xfrm>
          <a:prstGeom prst="ellipse">
            <a:avLst/>
          </a:prstGeom>
          <a:blipFill dpi="0" rotWithShape="1">
            <a:blip r:embed="rId3"/>
            <a:srcRect/>
            <a:stretch>
              <a:fillRect/>
            </a:stretch>
          </a:blipFill>
          <a:ln w="9525">
            <a:solidFill>
              <a:schemeClr val="accent2"/>
            </a:solidFill>
            <a:round/>
            <a:headEnd/>
            <a:tailEnd/>
          </a:ln>
          <a:effectLst/>
        </p:spPr>
        <p:txBody>
          <a:bodyPr>
            <a:spAutoFit/>
          </a:bodyPr>
          <a:lstStyle/>
          <a:p>
            <a:pPr algn="ctr">
              <a:spcBef>
                <a:spcPct val="50000"/>
              </a:spcBef>
            </a:pPr>
            <a:r>
              <a:rPr lang="ar-SA" sz="1600" dirty="0">
                <a:cs typeface="Simplified Arabic" pitchFamily="18" charset="-78"/>
              </a:rPr>
              <a:t>قيم نفسك</a:t>
            </a:r>
          </a:p>
          <a:p>
            <a:pPr algn="ctr">
              <a:spcBef>
                <a:spcPct val="50000"/>
              </a:spcBef>
            </a:pPr>
            <a:r>
              <a:rPr lang="en-US" sz="1600" dirty="0">
                <a:cs typeface="Simplified Arabic" pitchFamily="18" charset="-78"/>
              </a:rPr>
              <a:t>Self Assessment</a:t>
            </a:r>
          </a:p>
        </p:txBody>
      </p:sp>
      <p:sp>
        <p:nvSpPr>
          <p:cNvPr id="2057" name="Oval 9" descr="kshcool_1256"/>
          <p:cNvSpPr>
            <a:spLocks noChangeArrowheads="1"/>
          </p:cNvSpPr>
          <p:nvPr/>
        </p:nvSpPr>
        <p:spPr bwMode="auto">
          <a:xfrm>
            <a:off x="3203575" y="5113338"/>
            <a:ext cx="2590800" cy="1484312"/>
          </a:xfrm>
          <a:prstGeom prst="ellipse">
            <a:avLst/>
          </a:prstGeom>
          <a:blipFill dpi="0" rotWithShape="1">
            <a:blip r:embed="rId3"/>
            <a:srcRect/>
            <a:stretch>
              <a:fillRect/>
            </a:stretch>
          </a:blipFill>
          <a:ln w="9525">
            <a:solidFill>
              <a:schemeClr val="accent2"/>
            </a:solidFill>
            <a:round/>
            <a:headEnd/>
            <a:tailEnd/>
          </a:ln>
          <a:effectLst/>
        </p:spPr>
        <p:txBody>
          <a:bodyPr>
            <a:spAutoFit/>
          </a:bodyPr>
          <a:lstStyle/>
          <a:p>
            <a:pPr algn="ctr">
              <a:spcBef>
                <a:spcPct val="50000"/>
              </a:spcBef>
            </a:pPr>
            <a:r>
              <a:rPr lang="ar-SA" sz="1600">
                <a:cs typeface="Simplified Arabic" pitchFamily="18" charset="-78"/>
              </a:rPr>
              <a:t>المجازفة</a:t>
            </a:r>
          </a:p>
          <a:p>
            <a:pPr algn="ctr">
              <a:spcBef>
                <a:spcPct val="50000"/>
              </a:spcBef>
            </a:pPr>
            <a:r>
              <a:rPr lang="ar-SA" sz="1600">
                <a:cs typeface="Simplified Arabic" pitchFamily="18" charset="-78"/>
              </a:rPr>
              <a:t>(لن تكون بدون مجازفة)</a:t>
            </a:r>
          </a:p>
          <a:p>
            <a:pPr algn="ctr">
              <a:spcBef>
                <a:spcPct val="50000"/>
              </a:spcBef>
            </a:pPr>
            <a:r>
              <a:rPr lang="en-US" sz="1600">
                <a:cs typeface="Simplified Arabic" pitchFamily="18" charset="-78"/>
              </a:rPr>
              <a:t>Risk Taking</a:t>
            </a:r>
          </a:p>
        </p:txBody>
      </p:sp>
      <p:sp>
        <p:nvSpPr>
          <p:cNvPr id="2060" name="Text Box 12"/>
          <p:cNvSpPr txBox="1">
            <a:spLocks noChangeArrowheads="1"/>
          </p:cNvSpPr>
          <p:nvPr/>
        </p:nvSpPr>
        <p:spPr bwMode="auto">
          <a:xfrm>
            <a:off x="3059113" y="1341438"/>
            <a:ext cx="3097212" cy="579437"/>
          </a:xfrm>
          <a:prstGeom prst="rect">
            <a:avLst/>
          </a:prstGeom>
          <a:noFill/>
          <a:ln w="9525">
            <a:noFill/>
            <a:miter lim="800000"/>
            <a:headEnd/>
            <a:tailEnd/>
          </a:ln>
          <a:effectLst/>
        </p:spPr>
        <p:txBody>
          <a:bodyPr>
            <a:spAutoFit/>
          </a:bodyPr>
          <a:lstStyle/>
          <a:p>
            <a:pPr algn="ctr">
              <a:spcBef>
                <a:spcPct val="50000"/>
              </a:spcBef>
            </a:pPr>
            <a:r>
              <a:rPr lang="ar-SA" sz="3200">
                <a:cs typeface="Monotype Koufi" pitchFamily="2" charset="-78"/>
              </a:rPr>
              <a:t>ثقة  </a:t>
            </a:r>
            <a:r>
              <a:rPr lang="en-US" sz="3200">
                <a:cs typeface="Monotype Koufi" pitchFamily="2" charset="-78"/>
              </a:rPr>
              <a:t>Trust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80" name="Rectangle 4"/>
          <p:cNvSpPr>
            <a:spLocks noChangeArrowheads="1"/>
          </p:cNvSpPr>
          <p:nvPr/>
        </p:nvSpPr>
        <p:spPr bwMode="auto">
          <a:xfrm>
            <a:off x="1908175" y="1271588"/>
            <a:ext cx="6696075" cy="4965700"/>
          </a:xfrm>
          <a:prstGeom prst="rect">
            <a:avLst/>
          </a:prstGeom>
          <a:noFill/>
          <a:ln w="9525">
            <a:noFill/>
            <a:miter lim="800000"/>
            <a:headEnd/>
            <a:tailEnd/>
          </a:ln>
          <a:effectLst/>
        </p:spPr>
        <p:txBody>
          <a:bodyPr anchor="ctr">
            <a:spAutoFit/>
          </a:bodyPr>
          <a:lstStyle/>
          <a:p>
            <a:pPr marL="800100" lvl="1" indent="-342900">
              <a:buFontTx/>
              <a:buAutoNum type="arabicPeriod"/>
              <a:tabLst>
                <a:tab pos="274638" algn="l"/>
              </a:tabLst>
            </a:pPr>
            <a:r>
              <a:rPr lang="ar-SA" sz="3200">
                <a:solidFill>
                  <a:srgbClr val="003399"/>
                </a:solidFill>
                <a:cs typeface="Simplified Arabic" pitchFamily="18" charset="-78"/>
              </a:rPr>
              <a:t>تحديد الاحتياجات.</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تحديد المهام.</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وضع الأسس لاختيار أعضاء الفريق.</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الدافعية والتحضير الجيد.</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توفير الإمكانات وتسخيرها.</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التوعية والاقتناع بجدوى العمل الجماعي.</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خلق الجو الودي وتعميق الثقة بين الأعضاء.</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التواصل.</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اتخاذ القرارات يكون جماعياً.</a:t>
            </a:r>
            <a:endParaRPr lang="en-US" sz="3200">
              <a:solidFill>
                <a:srgbClr val="003399"/>
              </a:solidFill>
              <a:cs typeface="Simplified Arabic" pitchFamily="18" charset="-78"/>
            </a:endParaRPr>
          </a:p>
          <a:p>
            <a:pPr marL="800100" lvl="1" indent="-342900">
              <a:buFontTx/>
              <a:buAutoNum type="arabicPeriod"/>
              <a:tabLst>
                <a:tab pos="274638" algn="l"/>
              </a:tabLst>
            </a:pPr>
            <a:r>
              <a:rPr lang="ar-SA" sz="3200">
                <a:solidFill>
                  <a:srgbClr val="003399"/>
                </a:solidFill>
                <a:cs typeface="Simplified Arabic" pitchFamily="18" charset="-78"/>
              </a:rPr>
              <a:t>التقييم المستمر وتقبل التغذية الراجعة.</a:t>
            </a:r>
          </a:p>
        </p:txBody>
      </p:sp>
      <p:sp>
        <p:nvSpPr>
          <p:cNvPr id="24581" name="Rectangle 5"/>
          <p:cNvSpPr>
            <a:spLocks noChangeArrowheads="1"/>
          </p:cNvSpPr>
          <p:nvPr/>
        </p:nvSpPr>
        <p:spPr bwMode="auto">
          <a:xfrm>
            <a:off x="1689100" y="511175"/>
            <a:ext cx="5546725" cy="579438"/>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كيف تخطط لبناء فريق وتفعيل دوره.</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8" name="Rectangle 4"/>
          <p:cNvSpPr>
            <a:spLocks noChangeArrowheads="1"/>
          </p:cNvSpPr>
          <p:nvPr/>
        </p:nvSpPr>
        <p:spPr bwMode="auto">
          <a:xfrm>
            <a:off x="250825" y="1382713"/>
            <a:ext cx="8569325" cy="4854575"/>
          </a:xfrm>
          <a:prstGeom prst="rect">
            <a:avLst/>
          </a:prstGeom>
          <a:noFill/>
          <a:ln w="9525">
            <a:noFill/>
            <a:miter lim="800000"/>
            <a:headEnd/>
            <a:tailEnd/>
          </a:ln>
          <a:effectLst/>
        </p:spPr>
        <p:txBody>
          <a:bodyPr anchor="ctr">
            <a:spAutoFit/>
          </a:bodyPr>
          <a:lstStyle/>
          <a:p>
            <a:pPr marL="342900" indent="-342900" algn="just">
              <a:buFontTx/>
              <a:buAutoNum type="arabicPeriod"/>
              <a:tabLst>
                <a:tab pos="274638" algn="l"/>
              </a:tabLst>
            </a:pPr>
            <a:r>
              <a:rPr lang="ar-SA" sz="2600">
                <a:solidFill>
                  <a:srgbClr val="003399"/>
                </a:solidFill>
                <a:cs typeface="Simplified Arabic" pitchFamily="18" charset="-78"/>
              </a:rPr>
              <a:t>وجود هدف مشترك ومحدد بوضوح.</a:t>
            </a:r>
          </a:p>
          <a:p>
            <a:pPr marL="342900" indent="-342900" algn="just">
              <a:buFontTx/>
              <a:buAutoNum type="arabicPeriod"/>
              <a:tabLst>
                <a:tab pos="274638" algn="l"/>
              </a:tabLst>
            </a:pPr>
            <a:r>
              <a:rPr lang="ar-SA" sz="2600">
                <a:solidFill>
                  <a:srgbClr val="003399"/>
                </a:solidFill>
                <a:cs typeface="Simplified Arabic" pitchFamily="18" charset="-78"/>
              </a:rPr>
              <a:t>وجود قائمة أهداف متفق عليها من قبل الجميع.</a:t>
            </a:r>
          </a:p>
          <a:p>
            <a:pPr marL="342900" indent="-342900" algn="just">
              <a:buFontTx/>
              <a:buAutoNum type="arabicPeriod"/>
              <a:tabLst>
                <a:tab pos="274638" algn="l"/>
              </a:tabLst>
            </a:pPr>
            <a:r>
              <a:rPr lang="ar-SA" sz="2600">
                <a:solidFill>
                  <a:srgbClr val="003399"/>
                </a:solidFill>
                <a:cs typeface="Simplified Arabic" pitchFamily="18" charset="-78"/>
              </a:rPr>
              <a:t>وجود بناء منظم وخطوات سليمة تتلاءم منطقياً مع الأهداف المراد تحقيقها.</a:t>
            </a:r>
          </a:p>
          <a:p>
            <a:pPr marL="342900" indent="-342900" algn="just">
              <a:buFontTx/>
              <a:buAutoNum type="arabicPeriod"/>
              <a:tabLst>
                <a:tab pos="274638" algn="l"/>
              </a:tabLst>
            </a:pPr>
            <a:r>
              <a:rPr lang="ar-SA" sz="2600">
                <a:solidFill>
                  <a:srgbClr val="003399"/>
                </a:solidFill>
                <a:cs typeface="Simplified Arabic" pitchFamily="18" charset="-78"/>
              </a:rPr>
              <a:t>وجود أدوار محددة والعلاقات بينها واضحة.</a:t>
            </a:r>
          </a:p>
          <a:p>
            <a:pPr marL="342900" indent="-342900" algn="just">
              <a:buFontTx/>
              <a:buAutoNum type="arabicPeriod"/>
              <a:tabLst>
                <a:tab pos="274638" algn="l"/>
              </a:tabLst>
            </a:pPr>
            <a:r>
              <a:rPr lang="ar-SA" sz="2600">
                <a:solidFill>
                  <a:srgbClr val="003399"/>
                </a:solidFill>
                <a:cs typeface="Simplified Arabic" pitchFamily="18" charset="-78"/>
              </a:rPr>
              <a:t>توفر جو منفتح يشجع على تبادل الأفكار والتعبير عن المشاعر بحرية.</a:t>
            </a:r>
          </a:p>
          <a:p>
            <a:pPr marL="342900" indent="-342900" algn="just">
              <a:buFontTx/>
              <a:buAutoNum type="arabicPeriod"/>
              <a:tabLst>
                <a:tab pos="274638" algn="l"/>
              </a:tabLst>
            </a:pPr>
            <a:r>
              <a:rPr lang="ar-SA" sz="2600">
                <a:solidFill>
                  <a:srgbClr val="003399"/>
                </a:solidFill>
                <a:cs typeface="Simplified Arabic" pitchFamily="18" charset="-78"/>
              </a:rPr>
              <a:t>وجود اهتمام مشترك يتمثل في التعاطف والثقة والدعم والاحترام والتسامح بين أفراد الفريق.</a:t>
            </a:r>
          </a:p>
          <a:p>
            <a:pPr marL="342900" indent="-342900" algn="just">
              <a:buFontTx/>
              <a:buAutoNum type="arabicPeriod"/>
              <a:tabLst>
                <a:tab pos="274638" algn="l"/>
              </a:tabLst>
            </a:pPr>
            <a:r>
              <a:rPr lang="ar-SA" sz="2600">
                <a:solidFill>
                  <a:srgbClr val="003399"/>
                </a:solidFill>
                <a:cs typeface="Simplified Arabic" pitchFamily="18" charset="-78"/>
              </a:rPr>
              <a:t>توفر الرغبة في ملاحظة كيفية عمل الفريق وتقبل الأفكار من أجل التحسين.</a:t>
            </a:r>
          </a:p>
          <a:p>
            <a:pPr marL="342900" indent="-342900" algn="just">
              <a:buFontTx/>
              <a:buAutoNum type="arabicPeriod"/>
              <a:tabLst>
                <a:tab pos="274638" algn="l"/>
              </a:tabLst>
            </a:pPr>
            <a:r>
              <a:rPr lang="ar-SA" sz="2600">
                <a:solidFill>
                  <a:srgbClr val="003399"/>
                </a:solidFill>
                <a:cs typeface="Simplified Arabic" pitchFamily="18" charset="-78"/>
              </a:rPr>
              <a:t>عملية اتخاذ القرار قائمة على الإجماع.</a:t>
            </a:r>
          </a:p>
          <a:p>
            <a:pPr marL="342900" indent="-342900" algn="just">
              <a:buFontTx/>
              <a:buAutoNum type="arabicPeriod"/>
              <a:tabLst>
                <a:tab pos="274638" algn="l"/>
              </a:tabLst>
            </a:pPr>
            <a:r>
              <a:rPr lang="ar-SA" sz="2600">
                <a:solidFill>
                  <a:srgbClr val="003399"/>
                </a:solidFill>
                <a:cs typeface="Simplified Arabic" pitchFamily="18" charset="-78"/>
              </a:rPr>
              <a:t>الاشتراك في السلطة والقيادة بما يتناسب مع العمل.</a:t>
            </a:r>
          </a:p>
          <a:p>
            <a:pPr marL="342900" indent="-342900" algn="just">
              <a:buFontTx/>
              <a:buAutoNum type="arabicPeriod"/>
              <a:tabLst>
                <a:tab pos="274638" algn="l"/>
              </a:tabLst>
            </a:pPr>
            <a:r>
              <a:rPr lang="ar-SA" sz="2600">
                <a:solidFill>
                  <a:srgbClr val="003399"/>
                </a:solidFill>
                <a:cs typeface="Simplified Arabic" pitchFamily="18" charset="-78"/>
              </a:rPr>
              <a:t>وجود نظام للمحاسبة يشجع على الالتزام والمسؤولية والاهتمام بالنتائج ومتابعتها.</a:t>
            </a:r>
          </a:p>
        </p:txBody>
      </p:sp>
      <p:sp>
        <p:nvSpPr>
          <p:cNvPr id="26629" name="Rectangle 5"/>
          <p:cNvSpPr>
            <a:spLocks noChangeArrowheads="1"/>
          </p:cNvSpPr>
          <p:nvPr/>
        </p:nvSpPr>
        <p:spPr bwMode="auto">
          <a:xfrm>
            <a:off x="1874838" y="617538"/>
            <a:ext cx="5360987" cy="579437"/>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المزايا الأساسية لفريق العمل الفعال</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2" name="Rectangle 4"/>
          <p:cNvSpPr>
            <a:spLocks noChangeArrowheads="1"/>
          </p:cNvSpPr>
          <p:nvPr/>
        </p:nvSpPr>
        <p:spPr bwMode="auto">
          <a:xfrm>
            <a:off x="323850" y="836613"/>
            <a:ext cx="8351838" cy="5568950"/>
          </a:xfrm>
          <a:prstGeom prst="rect">
            <a:avLst/>
          </a:prstGeom>
          <a:noFill/>
          <a:ln w="9525">
            <a:noFill/>
            <a:miter lim="800000"/>
            <a:headEnd/>
            <a:tailEnd/>
          </a:ln>
          <a:effectLst/>
        </p:spPr>
        <p:txBody>
          <a:bodyPr anchor="ctr">
            <a:spAutoFit/>
          </a:bodyPr>
          <a:lstStyle/>
          <a:p>
            <a:pPr marL="800100" lvl="1" indent="-342900" algn="just">
              <a:buFontTx/>
              <a:buAutoNum type="arabicPeriod" startAt="11"/>
              <a:tabLst>
                <a:tab pos="274638" algn="l"/>
              </a:tabLst>
            </a:pPr>
            <a:r>
              <a:rPr lang="ar-SA" sz="2400">
                <a:solidFill>
                  <a:srgbClr val="003399"/>
                </a:solidFill>
                <a:cs typeface="Simplified Arabic" pitchFamily="18" charset="-78"/>
              </a:rPr>
              <a:t>وجود طريق لحل النزاعات والتظلمات بعدل، والتوصل لحلول الوسط بالتفاوض.</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مراقبة ومراجعة البيئة الخارجية خارج المجموعات والعلاقات بين أفراد المجموعة وتقبل التعديل المناسب.</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الالتزام باستعمال الموارد والوقت بشكل فعال.</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الاهتمام بتطوير قدرات أعضاء الفريق.</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الرغبة في الاستماع الفعال.</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توفر الشعور بالراحة والإنجاز والاستمتاع والمرح.</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طريقة مقبولة لضم أعضاء جدد والسماح للأعضاء الحاليين بالانفصال.</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توفر المرونة والرغبة والقدرة على التعامل مع المتغيرات واستيعابها.</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التخاطب الجيد والتفاهم بين الأعضاء.</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الاستفادة من القدرات المختلفة للأعضاء، والعمل على زيادة مهاراتهم وخبراتهم.</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توفر حافز القيمة حيث يهتدي الفريق بنظام قيمة مشترك ومعان مشتركة.</a:t>
            </a:r>
            <a:endParaRPr lang="en-US" sz="2400">
              <a:solidFill>
                <a:srgbClr val="003399"/>
              </a:solidFill>
              <a:cs typeface="Simplified Arabic" pitchFamily="18" charset="-78"/>
            </a:endParaRPr>
          </a:p>
          <a:p>
            <a:pPr marL="800100" lvl="1" indent="-342900" algn="just">
              <a:buFontTx/>
              <a:buAutoNum type="arabicPeriod" startAt="11"/>
              <a:tabLst>
                <a:tab pos="274638" algn="l"/>
              </a:tabLst>
            </a:pPr>
            <a:r>
              <a:rPr lang="ar-SA" sz="2400">
                <a:solidFill>
                  <a:srgbClr val="003399"/>
                </a:solidFill>
                <a:cs typeface="Simplified Arabic" pitchFamily="18" charset="-78"/>
              </a:rPr>
              <a:t>تعاون حقيقي في التخطيط وتطبيق وتقييم عمل الفريق.</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40" name="Rectangle 4"/>
          <p:cNvSpPr>
            <a:spLocks noChangeArrowheads="1"/>
          </p:cNvSpPr>
          <p:nvPr/>
        </p:nvSpPr>
        <p:spPr bwMode="auto">
          <a:xfrm>
            <a:off x="323850" y="1204913"/>
            <a:ext cx="8424863" cy="5216525"/>
          </a:xfrm>
          <a:prstGeom prst="rect">
            <a:avLst/>
          </a:prstGeom>
          <a:noFill/>
          <a:ln w="9525">
            <a:noFill/>
            <a:miter lim="800000"/>
            <a:headEnd/>
            <a:tailEnd/>
          </a:ln>
          <a:effectLst/>
        </p:spPr>
        <p:txBody>
          <a:bodyPr anchor="ctr">
            <a:spAutoFit/>
          </a:bodyPr>
          <a:lstStyle/>
          <a:p>
            <a:pPr lvl="1">
              <a:tabLst>
                <a:tab pos="358775" algn="r"/>
              </a:tabLst>
            </a:pPr>
            <a:r>
              <a:rPr lang="ar-SA" sz="2800">
                <a:solidFill>
                  <a:srgbClr val="003399"/>
                </a:solidFill>
                <a:cs typeface="Simplified Arabic" pitchFamily="18" charset="-78"/>
              </a:rPr>
              <a:t>* لا تؤجل عمل اليوم إلى الغد. </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الوقت من ذهب لا يرجع منه ما ذهب.</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لا تزول قدما عبد يوم القيامة حتى يسأل عن عمره فيما أفناه.</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الوقت مال. </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لا بارك الله في يوم نقص من عمري ولم أزدد فيه علماً.</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الفرد الذي لا يستطيع إدارة الوقت لا يستطيع إدارة شيء آخر.</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الوقت يمر ولا ينتظر أحداً.</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الوقت كالسيف إن لم تقطعه قطعك.</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استثمار الوقت يزيد قيمته. </a:t>
            </a:r>
            <a:endParaRPr lang="en-US" sz="2800">
              <a:solidFill>
                <a:srgbClr val="003399"/>
              </a:solidFill>
              <a:cs typeface="Simplified Arabic" pitchFamily="18" charset="-78"/>
            </a:endParaRPr>
          </a:p>
          <a:p>
            <a:pPr lvl="1">
              <a:tabLst>
                <a:tab pos="358775" algn="r"/>
              </a:tabLst>
            </a:pPr>
            <a:r>
              <a:rPr lang="ar-SA" sz="2800">
                <a:solidFill>
                  <a:srgbClr val="003399"/>
                </a:solidFill>
                <a:cs typeface="Simplified Arabic" pitchFamily="18" charset="-78"/>
              </a:rPr>
              <a:t>* ثلاثة ليس لها إياب: الوقت، والجمال، والشباب.</a:t>
            </a:r>
          </a:p>
          <a:p>
            <a:pPr lvl="1">
              <a:tabLst>
                <a:tab pos="358775" algn="r"/>
              </a:tabLst>
            </a:pPr>
            <a:r>
              <a:rPr lang="ar-SA" sz="2800">
                <a:solidFill>
                  <a:srgbClr val="003399"/>
                </a:solidFill>
                <a:cs typeface="Simplified Arabic" pitchFamily="18" charset="-78"/>
              </a:rPr>
              <a:t>*</a:t>
            </a:r>
            <a:r>
              <a:rPr lang="ar-SA">
                <a:cs typeface="Simplified Arabic" pitchFamily="18" charset="-78"/>
              </a:rPr>
              <a:t> </a:t>
            </a:r>
            <a:r>
              <a:rPr lang="ar-SA" sz="2800">
                <a:solidFill>
                  <a:srgbClr val="003399"/>
                </a:solidFill>
                <a:cs typeface="Simplified Arabic" pitchFamily="18" charset="-78"/>
              </a:rPr>
              <a:t>اغتنم خمساً قبل خمس شبابك قبل هرمك، وصحتك قبل سقمك، وغناك قبل فقرك، وفراغك قبل شغلك، وحياتك قبل مماتك.</a:t>
            </a:r>
            <a:endParaRPr lang="en-US" sz="2800">
              <a:solidFill>
                <a:srgbClr val="003399"/>
              </a:solidFill>
              <a:cs typeface="Simplified Arabic" pitchFamily="18" charset="-78"/>
            </a:endParaRPr>
          </a:p>
        </p:txBody>
      </p:sp>
      <p:sp>
        <p:nvSpPr>
          <p:cNvPr id="39941" name="Rectangle 5"/>
          <p:cNvSpPr>
            <a:spLocks noChangeArrowheads="1"/>
          </p:cNvSpPr>
          <p:nvPr/>
        </p:nvSpPr>
        <p:spPr bwMode="auto">
          <a:xfrm>
            <a:off x="3348038" y="404813"/>
            <a:ext cx="2392362" cy="579437"/>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أقوال في الوقت</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6" name="Rectangle 4"/>
          <p:cNvSpPr>
            <a:spLocks noChangeArrowheads="1"/>
          </p:cNvSpPr>
          <p:nvPr/>
        </p:nvSpPr>
        <p:spPr bwMode="auto">
          <a:xfrm>
            <a:off x="395288" y="1343025"/>
            <a:ext cx="8281987" cy="4965700"/>
          </a:xfrm>
          <a:prstGeom prst="rect">
            <a:avLst/>
          </a:prstGeom>
          <a:noFill/>
          <a:ln w="9525">
            <a:noFill/>
            <a:miter lim="800000"/>
            <a:headEnd/>
            <a:tailEnd/>
          </a:ln>
          <a:effectLst/>
        </p:spPr>
        <p:txBody>
          <a:bodyPr anchor="ctr">
            <a:spAutoFit/>
          </a:bodyPr>
          <a:lstStyle/>
          <a:p>
            <a:pPr algn="justLow">
              <a:tabLst>
                <a:tab pos="457200" algn="l"/>
              </a:tabLst>
            </a:pPr>
            <a:r>
              <a:rPr lang="ar-SA" sz="3200" b="1">
                <a:solidFill>
                  <a:srgbClr val="FF0000"/>
                </a:solidFill>
                <a:cs typeface="Monotype Koufi" pitchFamily="2" charset="-78"/>
              </a:rPr>
              <a:t>مفهوم إدارة الوقت</a:t>
            </a:r>
          </a:p>
          <a:p>
            <a:pPr algn="justLow">
              <a:tabLst>
                <a:tab pos="457200" algn="l"/>
              </a:tabLst>
            </a:pPr>
            <a:r>
              <a:rPr lang="ar-SA" sz="3200" b="1">
                <a:solidFill>
                  <a:srgbClr val="003399"/>
                </a:solidFill>
                <a:cs typeface="Simplified Arabic" pitchFamily="18" charset="-78"/>
              </a:rPr>
              <a:t>إدارة الوقت</a:t>
            </a:r>
            <a:r>
              <a:rPr lang="ar-SA" sz="3200">
                <a:solidFill>
                  <a:srgbClr val="003399"/>
                </a:solidFill>
                <a:cs typeface="Simplified Arabic" pitchFamily="18" charset="-78"/>
              </a:rPr>
              <a:t> " إدارة الأنشطة والأعمال التي تؤدى في الوقت، وتعني الاستخدام المثل للوقت وللإمكانيات المتوفرة وبطريقة تؤدي إلى تحقيق أهداف هامة وتتضمن إدارة الوقت معرفة كيفية قضاء الوقت في الزمن الحاضر وتحليلها والتخطيط للاستفادة منه بشكل فعال في المستقبل ".</a:t>
            </a:r>
          </a:p>
          <a:p>
            <a:pPr algn="justLow">
              <a:tabLst>
                <a:tab pos="457200" algn="l"/>
              </a:tabLst>
            </a:pPr>
            <a:endParaRPr lang="en-US" sz="3200">
              <a:solidFill>
                <a:srgbClr val="003399"/>
              </a:solidFill>
              <a:cs typeface="Simplified Arabic" pitchFamily="18" charset="-78"/>
            </a:endParaRPr>
          </a:p>
          <a:p>
            <a:pPr algn="justLow">
              <a:tabLst>
                <a:tab pos="457200" algn="l"/>
              </a:tabLst>
            </a:pPr>
            <a:r>
              <a:rPr lang="ar-SA" sz="3200" b="1">
                <a:solidFill>
                  <a:srgbClr val="003399"/>
                </a:solidFill>
                <a:cs typeface="Simplified Arabic" pitchFamily="18" charset="-78"/>
              </a:rPr>
              <a:t>إدارة الوقت</a:t>
            </a:r>
            <a:r>
              <a:rPr lang="ar-SA" sz="3200">
                <a:solidFill>
                  <a:srgbClr val="003399"/>
                </a:solidFill>
                <a:cs typeface="Simplified Arabic" pitchFamily="18" charset="-78"/>
              </a:rPr>
              <a:t> تعني " إدارة الذات، وإدارة شؤون الوظيفة بما يكفل الحصول على النتائج المحددة في الوقت المتاح... وهي تعني الاستخدام الأمثل للمواد المتاحة بما فيها الوقت ".</a:t>
            </a:r>
          </a:p>
        </p:txBody>
      </p:sp>
      <p:sp>
        <p:nvSpPr>
          <p:cNvPr id="28677" name="Text Box 5"/>
          <p:cNvSpPr txBox="1">
            <a:spLocks noChangeArrowheads="1"/>
          </p:cNvSpPr>
          <p:nvPr/>
        </p:nvSpPr>
        <p:spPr bwMode="auto">
          <a:xfrm>
            <a:off x="3419475" y="473075"/>
            <a:ext cx="2592388" cy="1066800"/>
          </a:xfrm>
          <a:prstGeom prst="rect">
            <a:avLst/>
          </a:prstGeom>
          <a:noFill/>
          <a:ln w="9525">
            <a:noFill/>
            <a:miter lim="800000"/>
            <a:headEnd/>
            <a:tailEnd/>
          </a:ln>
          <a:effectLst/>
        </p:spPr>
        <p:txBody>
          <a:bodyPr>
            <a:spAutoFit/>
          </a:bodyPr>
          <a:lstStyle/>
          <a:p>
            <a:pPr algn="ctr">
              <a:spcBef>
                <a:spcPct val="50000"/>
              </a:spcBef>
            </a:pPr>
            <a:r>
              <a:rPr lang="ar-SA" sz="3200">
                <a:solidFill>
                  <a:srgbClr val="0000CC"/>
                </a:solidFill>
                <a:cs typeface="PT Bold Heading" pitchFamily="2" charset="-78"/>
              </a:rPr>
              <a:t>إدارة الوقت</a:t>
            </a:r>
            <a:r>
              <a:rPr lang="ar-EG" sz="3200">
                <a:solidFill>
                  <a:srgbClr val="0000CC"/>
                </a:solidFill>
                <a:cs typeface="PT Bold Heading" pitchFamily="2" charset="-78"/>
              </a:rPr>
              <a:t> فى فريق العمل</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468313" y="981075"/>
            <a:ext cx="8208962" cy="4905375"/>
          </a:xfrm>
          <a:prstGeom prst="rect">
            <a:avLst/>
          </a:prstGeom>
          <a:noFill/>
          <a:ln w="9525">
            <a:noFill/>
            <a:miter lim="800000"/>
            <a:headEnd/>
            <a:tailEnd/>
          </a:ln>
          <a:effectLst/>
        </p:spPr>
        <p:txBody>
          <a:bodyPr>
            <a:spAutoFit/>
          </a:bodyPr>
          <a:lstStyle/>
          <a:p>
            <a:pPr algn="justLow"/>
            <a:r>
              <a:rPr lang="ar-SA" sz="2800">
                <a:solidFill>
                  <a:srgbClr val="FF0000"/>
                </a:solidFill>
                <a:effectLst>
                  <a:outerShdw blurRad="38100" dist="38100" dir="2700000" algn="tl">
                    <a:srgbClr val="000000"/>
                  </a:outerShdw>
                </a:effectLst>
                <a:cs typeface="Monotype Koufi" pitchFamily="2" charset="-78"/>
              </a:rPr>
              <a:t>الفريق</a:t>
            </a:r>
          </a:p>
          <a:p>
            <a:pPr algn="justLow"/>
            <a:r>
              <a:rPr lang="ar-SA" sz="3200">
                <a:solidFill>
                  <a:srgbClr val="003399"/>
                </a:solidFill>
                <a:cs typeface="Simplified Arabic" pitchFamily="18" charset="-78"/>
              </a:rPr>
              <a:t>* مجموعة من الناس يستطيعون معالجة أي مهمة يكلفون بها بنجاعة أي بأحسن نوعية من الأداء يمكن القيام بها ضمن الوقت المتاح مع استخدام الموارد المتاحة لهم، داخلية أو خارجية وبشكل كامل واقتصادي.</a:t>
            </a:r>
          </a:p>
          <a:p>
            <a:pPr algn="justLow"/>
            <a:r>
              <a:rPr lang="ar-SA" sz="3200">
                <a:solidFill>
                  <a:srgbClr val="003399"/>
                </a:solidFill>
                <a:cs typeface="Simplified Arabic" pitchFamily="18" charset="-78"/>
              </a:rPr>
              <a:t>* مجموعة صغيرة من الأفراد يتكاملون في مهاراتهم وقدراتهم ويواصلون ويخططون لأعمالهم ويتحملون المسئوليات ويلتزمون بتحقيق أهدافهم ومصالحهم المشتركة.</a:t>
            </a:r>
          </a:p>
          <a:p>
            <a:pPr algn="justLow"/>
            <a:r>
              <a:rPr lang="ar-SA" sz="3200">
                <a:solidFill>
                  <a:srgbClr val="003399"/>
                </a:solidFill>
                <a:cs typeface="Simplified Arabic" pitchFamily="18" charset="-78"/>
              </a:rPr>
              <a:t>* الفريق: نتاج لنظرة مشتركة حول الحاجة لارتباط الأعضاء بشكل مميز.</a:t>
            </a:r>
            <a:endParaRPr lang="en-US" sz="3200">
              <a:solidFill>
                <a:srgbClr val="003399"/>
              </a:solidFill>
              <a:cs typeface="Simplified Arabic" pitchFamily="18"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700" name="Rectangle 4"/>
          <p:cNvSpPr>
            <a:spLocks noChangeArrowheads="1"/>
          </p:cNvSpPr>
          <p:nvPr/>
        </p:nvSpPr>
        <p:spPr bwMode="auto">
          <a:xfrm>
            <a:off x="179388" y="1443038"/>
            <a:ext cx="8569325" cy="4478337"/>
          </a:xfrm>
          <a:prstGeom prst="rect">
            <a:avLst/>
          </a:prstGeom>
          <a:noFill/>
          <a:ln w="9525">
            <a:noFill/>
            <a:miter lim="800000"/>
            <a:headEnd/>
            <a:tailEnd/>
          </a:ln>
          <a:effectLst/>
        </p:spPr>
        <p:txBody>
          <a:bodyPr anchor="ctr">
            <a:spAutoFit/>
          </a:bodyPr>
          <a:lstStyle/>
          <a:p>
            <a:pPr marL="342900" indent="-342900" algn="justLow">
              <a:buFontTx/>
              <a:buAutoNum type="arabicPeriod"/>
              <a:tabLst>
                <a:tab pos="457200" algn="l"/>
              </a:tabLst>
            </a:pPr>
            <a:r>
              <a:rPr lang="ar-SA" sz="3200">
                <a:solidFill>
                  <a:srgbClr val="003399"/>
                </a:solidFill>
                <a:cs typeface="Simplified Arabic" pitchFamily="18" charset="-78"/>
              </a:rPr>
              <a:t>لا شيء أطول من الوقت لأنه مقياس الخلود، ولا شيء أقصر منه لأنه ليس كافياً لتحقيق جميع ما يريده المرء</a:t>
            </a:r>
            <a:endParaRPr lang="en-US" sz="3200">
              <a:solidFill>
                <a:srgbClr val="003399"/>
              </a:solidFill>
              <a:cs typeface="Simplified Arabic" pitchFamily="18" charset="-78"/>
            </a:endParaRPr>
          </a:p>
          <a:p>
            <a:pPr marL="342900" indent="-342900" algn="justLow">
              <a:buFontTx/>
              <a:buAutoNum type="arabicPeriod"/>
              <a:tabLst>
                <a:tab pos="457200" algn="l"/>
              </a:tabLst>
            </a:pPr>
            <a:r>
              <a:rPr lang="ar-SA" sz="3200">
                <a:solidFill>
                  <a:srgbClr val="003399"/>
                </a:solidFill>
                <a:cs typeface="Simplified Arabic" pitchFamily="18" charset="-78"/>
              </a:rPr>
              <a:t>الوقت لا يحترم أحداً، فلا يمكن لأحد تغييره أو تحويله .</a:t>
            </a:r>
            <a:endParaRPr lang="en-US" sz="3200">
              <a:solidFill>
                <a:srgbClr val="003399"/>
              </a:solidFill>
              <a:cs typeface="Simplified Arabic" pitchFamily="18" charset="-78"/>
            </a:endParaRPr>
          </a:p>
          <a:p>
            <a:pPr marL="342900" indent="-342900" algn="justLow">
              <a:buFontTx/>
              <a:buAutoNum type="arabicPeriod"/>
              <a:tabLst>
                <a:tab pos="457200" algn="l"/>
              </a:tabLst>
            </a:pPr>
            <a:r>
              <a:rPr lang="ar-SA" sz="3200">
                <a:solidFill>
                  <a:srgbClr val="003399"/>
                </a:solidFill>
                <a:cs typeface="Simplified Arabic" pitchFamily="18" charset="-78"/>
              </a:rPr>
              <a:t>الوقت سريع الانقضاء .</a:t>
            </a:r>
            <a:endParaRPr lang="en-US" sz="3200">
              <a:solidFill>
                <a:srgbClr val="003399"/>
              </a:solidFill>
              <a:cs typeface="Simplified Arabic" pitchFamily="18" charset="-78"/>
            </a:endParaRPr>
          </a:p>
          <a:p>
            <a:pPr marL="342900" indent="-342900" algn="justLow">
              <a:buFontTx/>
              <a:buAutoNum type="arabicPeriod"/>
              <a:tabLst>
                <a:tab pos="457200" algn="l"/>
              </a:tabLst>
            </a:pPr>
            <a:r>
              <a:rPr lang="ar-SA" sz="3200">
                <a:solidFill>
                  <a:srgbClr val="003399"/>
                </a:solidFill>
                <a:cs typeface="Simplified Arabic" pitchFamily="18" charset="-78"/>
              </a:rPr>
              <a:t>الوقت مورد نادر لا يمكن تجميعه.</a:t>
            </a:r>
            <a:endParaRPr lang="en-US" sz="3200">
              <a:solidFill>
                <a:srgbClr val="003399"/>
              </a:solidFill>
              <a:cs typeface="Simplified Arabic" pitchFamily="18" charset="-78"/>
            </a:endParaRPr>
          </a:p>
          <a:p>
            <a:pPr marL="342900" indent="-342900" algn="justLow">
              <a:buFontTx/>
              <a:buAutoNum type="arabicPeriod"/>
              <a:tabLst>
                <a:tab pos="457200" algn="l"/>
              </a:tabLst>
            </a:pPr>
            <a:r>
              <a:rPr lang="ar-SA" sz="3200">
                <a:solidFill>
                  <a:srgbClr val="003399"/>
                </a:solidFill>
                <a:cs typeface="Simplified Arabic" pitchFamily="18" charset="-78"/>
              </a:rPr>
              <a:t>الوقت يختلف عن الموارد الأخرى لأنه لا يمكن تخزينه، أو إحلاله، أو شراؤه، أو بيعه، أو استعارته أو توفيره، أو تغييره.</a:t>
            </a:r>
            <a:endParaRPr lang="en-US" sz="3200">
              <a:solidFill>
                <a:srgbClr val="003399"/>
              </a:solidFill>
              <a:cs typeface="Simplified Arabic" pitchFamily="18" charset="-78"/>
            </a:endParaRPr>
          </a:p>
          <a:p>
            <a:pPr marL="342900" indent="-342900" algn="justLow">
              <a:buFontTx/>
              <a:buAutoNum type="arabicPeriod"/>
              <a:tabLst>
                <a:tab pos="457200" algn="l"/>
              </a:tabLst>
            </a:pPr>
            <a:r>
              <a:rPr lang="ar-SA" sz="3200">
                <a:solidFill>
                  <a:srgbClr val="003399"/>
                </a:solidFill>
                <a:cs typeface="Simplified Arabic" pitchFamily="18" charset="-78"/>
              </a:rPr>
              <a:t>مورد محدد يملكه جميع الناس بالتساوي فاليوم (24) ساعة، الأسبوع (168) ساعة، السنة (8766) ساعة.</a:t>
            </a:r>
          </a:p>
        </p:txBody>
      </p:sp>
      <p:sp>
        <p:nvSpPr>
          <p:cNvPr id="29701" name="Rectangle 5"/>
          <p:cNvSpPr>
            <a:spLocks noChangeArrowheads="1"/>
          </p:cNvSpPr>
          <p:nvPr/>
        </p:nvSpPr>
        <p:spPr bwMode="auto">
          <a:xfrm>
            <a:off x="3325813" y="546100"/>
            <a:ext cx="2417762" cy="579438"/>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خصائص الوقت</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468313" y="1033463"/>
            <a:ext cx="8208962" cy="5295900"/>
          </a:xfrm>
          <a:prstGeom prst="rect">
            <a:avLst/>
          </a:prstGeom>
          <a:noFill/>
          <a:ln w="9525">
            <a:noFill/>
            <a:miter lim="800000"/>
            <a:headEnd/>
            <a:tailEnd/>
          </a:ln>
          <a:effectLst/>
        </p:spPr>
        <p:txBody>
          <a:bodyPr anchor="ctr">
            <a:spAutoFit/>
          </a:bodyPr>
          <a:lstStyle/>
          <a:p>
            <a:pPr algn="justLow">
              <a:tabLst>
                <a:tab pos="457200" algn="l"/>
              </a:tabLst>
            </a:pPr>
            <a:r>
              <a:rPr lang="ar-SA" sz="3100">
                <a:solidFill>
                  <a:srgbClr val="FF0000"/>
                </a:solidFill>
                <a:cs typeface="Simplified Arabic" pitchFamily="18" charset="-78"/>
              </a:rPr>
              <a:t>1. المضيع للوقت:</a:t>
            </a:r>
            <a:r>
              <a:rPr lang="ar-SA" sz="3100">
                <a:solidFill>
                  <a:srgbClr val="003399"/>
                </a:solidFill>
                <a:cs typeface="Simplified Arabic" pitchFamily="18" charset="-78"/>
              </a:rPr>
              <a:t> وهو إما غير مدرك لأهمية الوقت، أو غير قادر على إنفاقه فيما يفيده شخصياً أو ينفع غيره من الناس .</a:t>
            </a:r>
            <a:endParaRPr lang="en-US" sz="3100">
              <a:solidFill>
                <a:srgbClr val="003399"/>
              </a:solidFill>
              <a:cs typeface="Simplified Arabic" pitchFamily="18" charset="-78"/>
            </a:endParaRPr>
          </a:p>
          <a:p>
            <a:pPr algn="justLow">
              <a:tabLst>
                <a:tab pos="457200" algn="l"/>
              </a:tabLst>
            </a:pPr>
            <a:r>
              <a:rPr lang="ar-SA" sz="3100">
                <a:solidFill>
                  <a:srgbClr val="FF0000"/>
                </a:solidFill>
                <a:cs typeface="Simplified Arabic" pitchFamily="18" charset="-78"/>
              </a:rPr>
              <a:t>2. المستخدم للوقت:</a:t>
            </a:r>
            <a:r>
              <a:rPr lang="ar-SA" sz="3100">
                <a:solidFill>
                  <a:srgbClr val="006600"/>
                </a:solidFill>
                <a:cs typeface="Simplified Arabic" pitchFamily="18" charset="-78"/>
              </a:rPr>
              <a:t> </a:t>
            </a:r>
            <a:r>
              <a:rPr lang="ar-SA" sz="3100">
                <a:solidFill>
                  <a:srgbClr val="003399"/>
                </a:solidFill>
                <a:cs typeface="Simplified Arabic" pitchFamily="18" charset="-78"/>
              </a:rPr>
              <a:t>وهو الذي يقوم بأنشطة معينة في الوقت المتوفر لديه، ولكن تعامله مع الوقت يقتصر على مجرد شغله حتى لا يكون عاطلاً .</a:t>
            </a:r>
            <a:endParaRPr lang="en-US" sz="3100">
              <a:solidFill>
                <a:srgbClr val="003399"/>
              </a:solidFill>
              <a:cs typeface="Simplified Arabic" pitchFamily="18" charset="-78"/>
            </a:endParaRPr>
          </a:p>
          <a:p>
            <a:pPr algn="justLow">
              <a:tabLst>
                <a:tab pos="457200" algn="l"/>
              </a:tabLst>
            </a:pPr>
            <a:r>
              <a:rPr lang="ar-SA" sz="3100">
                <a:solidFill>
                  <a:srgbClr val="FF0000"/>
                </a:solidFill>
                <a:cs typeface="Simplified Arabic" pitchFamily="18" charset="-78"/>
              </a:rPr>
              <a:t>3. المستفيد من الوقت: </a:t>
            </a:r>
            <a:r>
              <a:rPr lang="ar-SA" sz="3100">
                <a:solidFill>
                  <a:srgbClr val="003399"/>
                </a:solidFill>
                <a:cs typeface="Simplified Arabic" pitchFamily="18" charset="-78"/>
              </a:rPr>
              <a:t>والاستفادة درجة أعلى من مجرد استخدام الوقت فينفق الفرد وقته في شيء نافع أكثر فعالية له ولغيره</a:t>
            </a:r>
            <a:r>
              <a:rPr lang="ar-EG" sz="3100">
                <a:solidFill>
                  <a:srgbClr val="003399"/>
                </a:solidFill>
                <a:cs typeface="Simplified Arabic" pitchFamily="18" charset="-78"/>
              </a:rPr>
              <a:t> ومن ثم لفريق العمل بشكل عام </a:t>
            </a:r>
            <a:r>
              <a:rPr lang="ar-SA" sz="3100">
                <a:solidFill>
                  <a:srgbClr val="003399"/>
                </a:solidFill>
                <a:cs typeface="Simplified Arabic" pitchFamily="18" charset="-78"/>
              </a:rPr>
              <a:t> .</a:t>
            </a:r>
            <a:endParaRPr lang="en-US" sz="3100">
              <a:solidFill>
                <a:srgbClr val="003399"/>
              </a:solidFill>
              <a:cs typeface="Simplified Arabic" pitchFamily="18" charset="-78"/>
            </a:endParaRPr>
          </a:p>
          <a:p>
            <a:pPr algn="justLow">
              <a:tabLst>
                <a:tab pos="457200" algn="l"/>
              </a:tabLst>
            </a:pPr>
            <a:r>
              <a:rPr lang="ar-SA" sz="3100">
                <a:solidFill>
                  <a:srgbClr val="FF0000"/>
                </a:solidFill>
                <a:cs typeface="Simplified Arabic" pitchFamily="18" charset="-78"/>
              </a:rPr>
              <a:t>4. المنجز:</a:t>
            </a:r>
            <a:r>
              <a:rPr lang="ar-SA" sz="3100">
                <a:solidFill>
                  <a:srgbClr val="003399"/>
                </a:solidFill>
                <a:cs typeface="Simplified Arabic" pitchFamily="18" charset="-78"/>
              </a:rPr>
              <a:t> وهو الذي يحقق نتائج معينة أو يصل إلى أهداف محددة، ومن خلال الأنشطة والمجهودات التي يمارسها فيما يتاح  له من وقت. وهو الأفضل للمدير وللمؤسسة .</a:t>
            </a:r>
          </a:p>
        </p:txBody>
      </p:sp>
      <p:sp>
        <p:nvSpPr>
          <p:cNvPr id="30725" name="Rectangle 5"/>
          <p:cNvSpPr>
            <a:spLocks noChangeArrowheads="1"/>
          </p:cNvSpPr>
          <p:nvPr/>
        </p:nvSpPr>
        <p:spPr bwMode="auto">
          <a:xfrm>
            <a:off x="1987550" y="406400"/>
            <a:ext cx="5176838" cy="579438"/>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كيف يتعامل </a:t>
            </a:r>
            <a:r>
              <a:rPr lang="ar-EG" sz="3200">
                <a:solidFill>
                  <a:srgbClr val="0000CC"/>
                </a:solidFill>
                <a:cs typeface="PT Bold Heading" pitchFamily="2" charset="-78"/>
              </a:rPr>
              <a:t>اعضاء الفريق </a:t>
            </a:r>
            <a:r>
              <a:rPr lang="ar-SA" sz="3200">
                <a:solidFill>
                  <a:srgbClr val="0000CC"/>
                </a:solidFill>
                <a:cs typeface="PT Bold Heading" pitchFamily="2" charset="-78"/>
              </a:rPr>
              <a:t>مع الوقت :</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8" name="Rectangle 4"/>
          <p:cNvSpPr>
            <a:spLocks noChangeArrowheads="1"/>
          </p:cNvSpPr>
          <p:nvPr/>
        </p:nvSpPr>
        <p:spPr bwMode="auto">
          <a:xfrm>
            <a:off x="276225" y="1243013"/>
            <a:ext cx="8472488" cy="5045075"/>
          </a:xfrm>
          <a:prstGeom prst="rect">
            <a:avLst/>
          </a:prstGeom>
          <a:noFill/>
          <a:ln w="9525">
            <a:noFill/>
            <a:miter lim="800000"/>
            <a:headEnd/>
            <a:tailEnd/>
          </a:ln>
          <a:effectLst/>
        </p:spPr>
        <p:txBody>
          <a:bodyPr anchor="ctr">
            <a:spAutoFit/>
          </a:bodyPr>
          <a:lstStyle/>
          <a:p>
            <a:pPr marL="342900" indent="-342900" algn="just">
              <a:tabLst>
                <a:tab pos="457200" algn="l"/>
              </a:tabLst>
            </a:pPr>
            <a:r>
              <a:rPr lang="ar-SA" sz="2500" u="sng">
                <a:solidFill>
                  <a:srgbClr val="FF0000"/>
                </a:solidFill>
                <a:cs typeface="Monotype Koufi" pitchFamily="2" charset="-78"/>
              </a:rPr>
              <a:t>آليات فعالة لإدارة الوقت :</a:t>
            </a:r>
            <a:endParaRPr lang="en-US" sz="2500">
              <a:solidFill>
                <a:srgbClr val="FF0000"/>
              </a:solidFill>
              <a:cs typeface="Monotype Koufi" pitchFamily="2" charset="-78"/>
            </a:endParaRPr>
          </a:p>
          <a:p>
            <a:pPr marL="342900" indent="-342900" algn="just">
              <a:buFontTx/>
              <a:buAutoNum type="arabicPeriod"/>
              <a:tabLst>
                <a:tab pos="457200" algn="l"/>
              </a:tabLst>
            </a:pPr>
            <a:r>
              <a:rPr lang="ar-SA" sz="2500">
                <a:solidFill>
                  <a:srgbClr val="003399"/>
                </a:solidFill>
                <a:cs typeface="Simplified Arabic" pitchFamily="18" charset="-78"/>
              </a:rPr>
              <a:t>اجعل إدارة الوقت أسلوبك في الحياة  / فكر </a:t>
            </a:r>
            <a:r>
              <a:rPr lang="ar-EG" sz="2500">
                <a:solidFill>
                  <a:srgbClr val="003399"/>
                </a:solidFill>
                <a:cs typeface="Simplified Arabic" pitchFamily="18" charset="-78"/>
              </a:rPr>
              <a:t>  فى دورك </a:t>
            </a:r>
            <a:r>
              <a:rPr lang="ar-SA" sz="2500">
                <a:solidFill>
                  <a:srgbClr val="003399"/>
                </a:solidFill>
                <a:cs typeface="Simplified Arabic" pitchFamily="18" charset="-78"/>
              </a:rPr>
              <a:t>بأناة وترو.</a:t>
            </a:r>
            <a:endParaRPr lang="en-US" sz="2500">
              <a:solidFill>
                <a:srgbClr val="003399"/>
              </a:solidFill>
              <a:cs typeface="Simplified Arabic" pitchFamily="18" charset="-78"/>
            </a:endParaRPr>
          </a:p>
          <a:p>
            <a:pPr marL="342900" indent="-342900" algn="just">
              <a:buFontTx/>
              <a:buAutoNum type="arabicPeriod"/>
              <a:tabLst>
                <a:tab pos="457200" algn="l"/>
              </a:tabLst>
            </a:pPr>
            <a:r>
              <a:rPr lang="ar-SA" sz="2500">
                <a:solidFill>
                  <a:srgbClr val="003399"/>
                </a:solidFill>
                <a:cs typeface="Simplified Arabic" pitchFamily="18" charset="-78"/>
              </a:rPr>
              <a:t>تعرف على الاستخدام الأمثل للوقت من خلال التدريب على كيفية ترتيب الأولويات</a:t>
            </a:r>
            <a:r>
              <a:rPr lang="ar-EG" sz="2500">
                <a:solidFill>
                  <a:srgbClr val="003399"/>
                </a:solidFill>
                <a:cs typeface="Simplified Arabic" pitchFamily="18" charset="-78"/>
              </a:rPr>
              <a:t> داخل الفريق </a:t>
            </a:r>
            <a:r>
              <a:rPr lang="ar-SA" sz="2500">
                <a:solidFill>
                  <a:srgbClr val="003399"/>
                </a:solidFill>
                <a:cs typeface="Simplified Arabic" pitchFamily="18" charset="-78"/>
              </a:rPr>
              <a:t>.</a:t>
            </a:r>
            <a:endParaRPr lang="en-US" sz="2500">
              <a:solidFill>
                <a:srgbClr val="003399"/>
              </a:solidFill>
              <a:cs typeface="Simplified Arabic" pitchFamily="18" charset="-78"/>
            </a:endParaRPr>
          </a:p>
          <a:p>
            <a:pPr marL="342900" indent="-342900" algn="just">
              <a:buFontTx/>
              <a:buAutoNum type="arabicPeriod"/>
              <a:tabLst>
                <a:tab pos="457200" algn="l"/>
              </a:tabLst>
            </a:pPr>
            <a:r>
              <a:rPr lang="ar-SA" sz="2500">
                <a:solidFill>
                  <a:srgbClr val="003399"/>
                </a:solidFill>
                <a:cs typeface="Simplified Arabic" pitchFamily="18" charset="-78"/>
              </a:rPr>
              <a:t>سيطر على الوقت بالتخطيط السليم واتخاذ الإجراءات الايجابية لمواجهة مضيعات الوقت.</a:t>
            </a:r>
            <a:endParaRPr lang="en-US" sz="2500">
              <a:solidFill>
                <a:srgbClr val="003399"/>
              </a:solidFill>
              <a:cs typeface="Simplified Arabic" pitchFamily="18" charset="-78"/>
            </a:endParaRPr>
          </a:p>
          <a:p>
            <a:pPr marL="342900" indent="-342900" algn="just">
              <a:buFontTx/>
              <a:buAutoNum type="arabicPeriod"/>
              <a:tabLst>
                <a:tab pos="457200" algn="l"/>
              </a:tabLst>
            </a:pPr>
            <a:r>
              <a:rPr lang="ar-SA" sz="2500">
                <a:solidFill>
                  <a:srgbClr val="003399"/>
                </a:solidFill>
                <a:cs typeface="Simplified Arabic" pitchFamily="18" charset="-78"/>
              </a:rPr>
              <a:t>تعرف على واجبات ومسئوليات الوظيفة التي تشغلها / لا تركز على توفير الوقت بل ركز على كيفية قضائه </a:t>
            </a:r>
            <a:endParaRPr lang="en-US" sz="2500">
              <a:solidFill>
                <a:srgbClr val="003399"/>
              </a:solidFill>
              <a:cs typeface="Simplified Arabic" pitchFamily="18" charset="-78"/>
            </a:endParaRPr>
          </a:p>
          <a:p>
            <a:pPr marL="342900" indent="-342900" algn="just">
              <a:buFontTx/>
              <a:buAutoNum type="arabicPeriod"/>
              <a:tabLst>
                <a:tab pos="457200" algn="l"/>
              </a:tabLst>
            </a:pPr>
            <a:r>
              <a:rPr lang="ar-SA" sz="2500">
                <a:solidFill>
                  <a:srgbClr val="003399"/>
                </a:solidFill>
                <a:cs typeface="Simplified Arabic" pitchFamily="18" charset="-78"/>
              </a:rPr>
              <a:t>ألق نظرة على جميع الأنشطة التي تقوم بها واحذف غير الضروري منها.</a:t>
            </a:r>
            <a:endParaRPr lang="en-US" sz="2500">
              <a:solidFill>
                <a:srgbClr val="003399"/>
              </a:solidFill>
              <a:cs typeface="Simplified Arabic" pitchFamily="18" charset="-78"/>
            </a:endParaRPr>
          </a:p>
          <a:p>
            <a:pPr marL="342900" indent="-342900" algn="just">
              <a:buFontTx/>
              <a:buAutoNum type="arabicPeriod"/>
              <a:tabLst>
                <a:tab pos="457200" algn="l"/>
              </a:tabLst>
            </a:pPr>
            <a:r>
              <a:rPr lang="ar-SA" sz="2500">
                <a:solidFill>
                  <a:srgbClr val="003399"/>
                </a:solidFill>
                <a:cs typeface="Simplified Arabic" pitchFamily="18" charset="-78"/>
              </a:rPr>
              <a:t>حدد الأولويات والأهداف</a:t>
            </a:r>
            <a:endParaRPr lang="en-US" sz="2500">
              <a:solidFill>
                <a:srgbClr val="003399"/>
              </a:solidFill>
              <a:cs typeface="Simplified Arabic" pitchFamily="18" charset="-78"/>
            </a:endParaRPr>
          </a:p>
          <a:p>
            <a:pPr marL="342900" indent="-342900" algn="just">
              <a:buFontTx/>
              <a:buAutoNum type="arabicPeriod"/>
              <a:tabLst>
                <a:tab pos="457200" algn="l"/>
              </a:tabLst>
            </a:pPr>
            <a:r>
              <a:rPr lang="ar-SA" sz="2500">
                <a:solidFill>
                  <a:srgbClr val="003399"/>
                </a:solidFill>
                <a:cs typeface="Simplified Arabic" pitchFamily="18" charset="-78"/>
              </a:rPr>
              <a:t>سارع في اتخاذ القرار بعد توفر المعلومات دون تردد.</a:t>
            </a:r>
            <a:endParaRPr lang="en-US" sz="2500">
              <a:solidFill>
                <a:srgbClr val="003399"/>
              </a:solidFill>
              <a:cs typeface="Simplified Arabic" pitchFamily="18" charset="-78"/>
            </a:endParaRPr>
          </a:p>
          <a:p>
            <a:pPr marL="342900" indent="-342900" algn="just">
              <a:buFontTx/>
              <a:buAutoNum type="arabicPeriod"/>
              <a:tabLst>
                <a:tab pos="457200" algn="l"/>
              </a:tabLst>
            </a:pPr>
            <a:r>
              <a:rPr lang="ar-EG" sz="2500">
                <a:solidFill>
                  <a:srgbClr val="003399"/>
                </a:solidFill>
                <a:cs typeface="Simplified Arabic" pitchFamily="18" charset="-78"/>
              </a:rPr>
              <a:t>استخدم  الحاسب </a:t>
            </a:r>
            <a:r>
              <a:rPr lang="ar-SA" sz="2500">
                <a:solidFill>
                  <a:srgbClr val="003399"/>
                </a:solidFill>
                <a:cs typeface="Simplified Arabic" pitchFamily="18" charset="-78"/>
              </a:rPr>
              <a:t>في</a:t>
            </a:r>
            <a:r>
              <a:rPr lang="ar-EG" sz="2500">
                <a:solidFill>
                  <a:srgbClr val="003399"/>
                </a:solidFill>
                <a:cs typeface="Simplified Arabic" pitchFamily="18" charset="-78"/>
              </a:rPr>
              <a:t> فريق</a:t>
            </a:r>
            <a:r>
              <a:rPr lang="ar-SA" sz="2500">
                <a:solidFill>
                  <a:srgbClr val="003399"/>
                </a:solidFill>
                <a:cs typeface="Simplified Arabic" pitchFamily="18" charset="-78"/>
              </a:rPr>
              <a:t> العمل / وفر </a:t>
            </a:r>
            <a:r>
              <a:rPr lang="ar-EG" sz="2500">
                <a:solidFill>
                  <a:srgbClr val="003399"/>
                </a:solidFill>
                <a:cs typeface="Simplified Arabic" pitchFamily="18" charset="-78"/>
              </a:rPr>
              <a:t> المساعد </a:t>
            </a:r>
            <a:r>
              <a:rPr lang="ar-SA" sz="2500">
                <a:solidFill>
                  <a:srgbClr val="003399"/>
                </a:solidFill>
                <a:cs typeface="Simplified Arabic" pitchFamily="18" charset="-78"/>
              </a:rPr>
              <a:t>المدرب والمؤهل </a:t>
            </a:r>
            <a:endParaRPr lang="en-US" sz="2500">
              <a:solidFill>
                <a:srgbClr val="003399"/>
              </a:solidFill>
              <a:cs typeface="Simplified Arabic" pitchFamily="18" charset="-78"/>
            </a:endParaRPr>
          </a:p>
          <a:p>
            <a:pPr marL="342900" indent="-342900" algn="just">
              <a:buFontTx/>
              <a:buAutoNum type="arabicPeriod"/>
              <a:tabLst>
                <a:tab pos="457200" algn="l"/>
              </a:tabLst>
            </a:pPr>
            <a:r>
              <a:rPr lang="ar-SA" sz="2500">
                <a:solidFill>
                  <a:srgbClr val="003399"/>
                </a:solidFill>
                <a:cs typeface="Simplified Arabic" pitchFamily="18" charset="-78"/>
              </a:rPr>
              <a:t>استخدم أجندة المكتب المفكرة / احتفظ بسجل للوقت</a:t>
            </a:r>
            <a:r>
              <a:rPr lang="ar-EG" sz="2500">
                <a:solidFill>
                  <a:srgbClr val="003399"/>
                </a:solidFill>
                <a:cs typeface="Simplified Arabic" pitchFamily="18" charset="-78"/>
              </a:rPr>
              <a:t> خلال عمل الفريق</a:t>
            </a:r>
            <a:r>
              <a:rPr lang="ar-SA" sz="2500">
                <a:solidFill>
                  <a:srgbClr val="003399"/>
                </a:solidFill>
                <a:cs typeface="Simplified Arabic" pitchFamily="18" charset="-78"/>
              </a:rPr>
              <a:t>.</a:t>
            </a:r>
          </a:p>
        </p:txBody>
      </p:sp>
      <p:sp>
        <p:nvSpPr>
          <p:cNvPr id="31749" name="Rectangle 5"/>
          <p:cNvSpPr>
            <a:spLocks noChangeArrowheads="1"/>
          </p:cNvSpPr>
          <p:nvPr/>
        </p:nvSpPr>
        <p:spPr bwMode="auto">
          <a:xfrm>
            <a:off x="1557338" y="314325"/>
            <a:ext cx="4695825" cy="519113"/>
          </a:xfrm>
          <a:prstGeom prst="rect">
            <a:avLst/>
          </a:prstGeom>
          <a:noFill/>
          <a:ln w="9525">
            <a:noFill/>
            <a:miter lim="800000"/>
            <a:headEnd/>
            <a:tailEnd/>
          </a:ln>
          <a:effectLst/>
        </p:spPr>
        <p:txBody>
          <a:bodyPr wrap="none">
            <a:spAutoFit/>
          </a:bodyPr>
          <a:lstStyle/>
          <a:p>
            <a:r>
              <a:rPr lang="ar-SA" sz="2800" b="1">
                <a:solidFill>
                  <a:srgbClr val="0000CC"/>
                </a:solidFill>
                <a:cs typeface="PT Bold Heading" pitchFamily="2" charset="-78"/>
              </a:rPr>
              <a:t>آليات فعالة لإدارة الوقت</a:t>
            </a:r>
            <a:r>
              <a:rPr lang="ar-EG" sz="2800" b="1">
                <a:solidFill>
                  <a:srgbClr val="0000CC"/>
                </a:solidFill>
                <a:cs typeface="PT Bold Heading" pitchFamily="2" charset="-78"/>
              </a:rPr>
              <a:t> فى فريق العمل</a:t>
            </a:r>
            <a:endParaRPr lang="en-US" sz="2800" b="1">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0964" name="Group 4"/>
          <p:cNvGrpSpPr>
            <a:grpSpLocks/>
          </p:cNvGrpSpPr>
          <p:nvPr/>
        </p:nvGrpSpPr>
        <p:grpSpPr bwMode="auto">
          <a:xfrm>
            <a:off x="1304925" y="1847850"/>
            <a:ext cx="6867525" cy="3886200"/>
            <a:chOff x="1246" y="5040"/>
            <a:chExt cx="10814" cy="6120"/>
          </a:xfrm>
        </p:grpSpPr>
        <p:sp>
          <p:nvSpPr>
            <p:cNvPr id="40965" name="AutoShape 5"/>
            <p:cNvSpPr>
              <a:spLocks noChangeArrowheads="1"/>
            </p:cNvSpPr>
            <p:nvPr/>
          </p:nvSpPr>
          <p:spPr bwMode="auto">
            <a:xfrm>
              <a:off x="5026" y="7020"/>
              <a:ext cx="3240" cy="2160"/>
            </a:xfrm>
            <a:prstGeom prst="hexagon">
              <a:avLst>
                <a:gd name="adj" fmla="val 37500"/>
                <a:gd name="vf" fmla="val 115470"/>
              </a:avLst>
            </a:prstGeom>
            <a:solidFill>
              <a:srgbClr val="00FFFF"/>
            </a:solidFill>
            <a:ln w="57150" cmpd="thickThin">
              <a:solidFill>
                <a:srgbClr val="000000"/>
              </a:solidFill>
              <a:miter lim="800000"/>
              <a:headEnd/>
              <a:tailEnd/>
            </a:ln>
          </p:spPr>
          <p:txBody>
            <a:bodyPr/>
            <a:lstStyle/>
            <a:p>
              <a:pPr algn="ctr" rtl="0"/>
              <a:r>
                <a:rPr lang="ar-SA">
                  <a:solidFill>
                    <a:srgbClr val="FF0000"/>
                  </a:solidFill>
                  <a:latin typeface="Times New Roman" pitchFamily="18" charset="0"/>
                  <a:cs typeface="PT Bold Heading" pitchFamily="2" charset="-78"/>
                </a:rPr>
                <a:t>الإدارة الناجحة للوقت</a:t>
              </a:r>
              <a:endParaRPr lang="en-US">
                <a:solidFill>
                  <a:srgbClr val="FF0000"/>
                </a:solidFill>
              </a:endParaRPr>
            </a:p>
          </p:txBody>
        </p:sp>
        <p:sp>
          <p:nvSpPr>
            <p:cNvPr id="40966" name="AutoShape 6"/>
            <p:cNvSpPr>
              <a:spLocks noChangeArrowheads="1"/>
            </p:cNvSpPr>
            <p:nvPr/>
          </p:nvSpPr>
          <p:spPr bwMode="auto">
            <a:xfrm>
              <a:off x="5026" y="5040"/>
              <a:ext cx="3254" cy="900"/>
            </a:xfrm>
            <a:prstGeom prst="roundRect">
              <a:avLst>
                <a:gd name="adj" fmla="val 16667"/>
              </a:avLst>
            </a:prstGeom>
            <a:solidFill>
              <a:srgbClr val="00FFFF"/>
            </a:solidFill>
            <a:ln w="38100" cmpd="dbl">
              <a:solidFill>
                <a:srgbClr val="000000"/>
              </a:solidFill>
              <a:round/>
              <a:headEnd/>
              <a:tailEnd/>
            </a:ln>
          </p:spPr>
          <p:txBody>
            <a:bodyPr/>
            <a:lstStyle/>
            <a:p>
              <a:pPr algn="ctr" rtl="0"/>
              <a:r>
                <a:rPr lang="ar-SA" sz="1600">
                  <a:solidFill>
                    <a:srgbClr val="003399"/>
                  </a:solidFill>
                  <a:latin typeface="Times New Roman" pitchFamily="18" charset="0"/>
                  <a:cs typeface="Monotype Koufi" pitchFamily="2" charset="-78"/>
                </a:rPr>
                <a:t>راجع أهدافك وخططك</a:t>
              </a:r>
              <a:endParaRPr lang="en-US">
                <a:solidFill>
                  <a:srgbClr val="003399"/>
                </a:solidFill>
              </a:endParaRPr>
            </a:p>
          </p:txBody>
        </p:sp>
        <p:sp>
          <p:nvSpPr>
            <p:cNvPr id="40967" name="Line 7"/>
            <p:cNvSpPr>
              <a:spLocks noChangeShapeType="1"/>
            </p:cNvSpPr>
            <p:nvPr/>
          </p:nvSpPr>
          <p:spPr bwMode="auto">
            <a:xfrm flipV="1">
              <a:off x="6660" y="6120"/>
              <a:ext cx="0" cy="720"/>
            </a:xfrm>
            <a:prstGeom prst="line">
              <a:avLst/>
            </a:prstGeom>
            <a:noFill/>
            <a:ln w="9525">
              <a:solidFill>
                <a:srgbClr val="000000"/>
              </a:solidFill>
              <a:round/>
              <a:headEnd/>
              <a:tailEnd type="triangle" w="med" len="med"/>
            </a:ln>
          </p:spPr>
          <p:txBody>
            <a:bodyPr/>
            <a:lstStyle/>
            <a:p>
              <a:endParaRPr lang="ar-SA"/>
            </a:p>
          </p:txBody>
        </p:sp>
        <p:sp>
          <p:nvSpPr>
            <p:cNvPr id="40968" name="AutoShape 8"/>
            <p:cNvSpPr>
              <a:spLocks noChangeArrowheads="1"/>
            </p:cNvSpPr>
            <p:nvPr/>
          </p:nvSpPr>
          <p:spPr bwMode="auto">
            <a:xfrm>
              <a:off x="8806" y="6730"/>
              <a:ext cx="3254" cy="900"/>
            </a:xfrm>
            <a:prstGeom prst="roundRect">
              <a:avLst>
                <a:gd name="adj" fmla="val 16667"/>
              </a:avLst>
            </a:prstGeom>
            <a:solidFill>
              <a:srgbClr val="00FFFF"/>
            </a:solidFill>
            <a:ln w="38100" cmpd="dbl">
              <a:solidFill>
                <a:srgbClr val="000000"/>
              </a:solidFill>
              <a:round/>
              <a:headEnd/>
              <a:tailEnd/>
            </a:ln>
          </p:spPr>
          <p:txBody>
            <a:bodyPr/>
            <a:lstStyle/>
            <a:p>
              <a:pPr algn="ctr" rtl="0"/>
              <a:r>
                <a:rPr lang="ar-SA" sz="1600">
                  <a:solidFill>
                    <a:srgbClr val="003399"/>
                  </a:solidFill>
                  <a:latin typeface="Times New Roman" pitchFamily="18" charset="0"/>
                  <a:cs typeface="Monotype Koufi" pitchFamily="2" charset="-78"/>
                </a:rPr>
                <a:t>احتفظ بخطة زمنية</a:t>
              </a:r>
              <a:endParaRPr lang="en-US">
                <a:solidFill>
                  <a:srgbClr val="003399"/>
                </a:solidFill>
              </a:endParaRPr>
            </a:p>
          </p:txBody>
        </p:sp>
        <p:sp>
          <p:nvSpPr>
            <p:cNvPr id="40969" name="AutoShape 9"/>
            <p:cNvSpPr>
              <a:spLocks noChangeArrowheads="1"/>
            </p:cNvSpPr>
            <p:nvPr/>
          </p:nvSpPr>
          <p:spPr bwMode="auto">
            <a:xfrm>
              <a:off x="1246" y="6744"/>
              <a:ext cx="3254" cy="900"/>
            </a:xfrm>
            <a:prstGeom prst="roundRect">
              <a:avLst>
                <a:gd name="adj" fmla="val 16667"/>
              </a:avLst>
            </a:prstGeom>
            <a:solidFill>
              <a:srgbClr val="00FFFF"/>
            </a:solidFill>
            <a:ln w="38100" cmpd="dbl">
              <a:solidFill>
                <a:srgbClr val="000000"/>
              </a:solidFill>
              <a:round/>
              <a:headEnd/>
              <a:tailEnd/>
            </a:ln>
          </p:spPr>
          <p:txBody>
            <a:bodyPr/>
            <a:lstStyle/>
            <a:p>
              <a:pPr algn="ctr" rtl="0"/>
              <a:r>
                <a:rPr lang="ar-SA" sz="1600">
                  <a:solidFill>
                    <a:srgbClr val="003399"/>
                  </a:solidFill>
                  <a:latin typeface="Times New Roman" pitchFamily="18" charset="0"/>
                  <a:cs typeface="Monotype Koufi" pitchFamily="2" charset="-78"/>
                </a:rPr>
                <a:t>لا تستسلم للأمور العاجلة</a:t>
              </a:r>
              <a:endParaRPr lang="en-US">
                <a:solidFill>
                  <a:srgbClr val="003399"/>
                </a:solidFill>
              </a:endParaRPr>
            </a:p>
          </p:txBody>
        </p:sp>
        <p:sp>
          <p:nvSpPr>
            <p:cNvPr id="40970" name="AutoShape 10"/>
            <p:cNvSpPr>
              <a:spLocks noChangeArrowheads="1"/>
            </p:cNvSpPr>
            <p:nvPr/>
          </p:nvSpPr>
          <p:spPr bwMode="auto">
            <a:xfrm>
              <a:off x="8806" y="8530"/>
              <a:ext cx="3254" cy="900"/>
            </a:xfrm>
            <a:prstGeom prst="roundRect">
              <a:avLst>
                <a:gd name="adj" fmla="val 16667"/>
              </a:avLst>
            </a:prstGeom>
            <a:solidFill>
              <a:srgbClr val="00FFFF"/>
            </a:solidFill>
            <a:ln w="38100" cmpd="dbl">
              <a:solidFill>
                <a:srgbClr val="000000"/>
              </a:solidFill>
              <a:round/>
              <a:headEnd/>
              <a:tailEnd/>
            </a:ln>
          </p:spPr>
          <p:txBody>
            <a:bodyPr/>
            <a:lstStyle/>
            <a:p>
              <a:pPr algn="ctr" rtl="0"/>
              <a:r>
                <a:rPr lang="ar-SA" sz="1500">
                  <a:solidFill>
                    <a:srgbClr val="003399"/>
                  </a:solidFill>
                  <a:latin typeface="Times New Roman" pitchFamily="18" charset="0"/>
                  <a:cs typeface="Monotype Koufi" pitchFamily="2" charset="-78"/>
                </a:rPr>
                <a:t>ضع قائمة إنجازات يومية</a:t>
              </a:r>
              <a:endParaRPr lang="en-US">
                <a:solidFill>
                  <a:srgbClr val="003399"/>
                </a:solidFill>
              </a:endParaRPr>
            </a:p>
          </p:txBody>
        </p:sp>
        <p:sp>
          <p:nvSpPr>
            <p:cNvPr id="40971" name="AutoShape 11"/>
            <p:cNvSpPr>
              <a:spLocks noChangeArrowheads="1"/>
            </p:cNvSpPr>
            <p:nvPr/>
          </p:nvSpPr>
          <p:spPr bwMode="auto">
            <a:xfrm>
              <a:off x="1260" y="8544"/>
              <a:ext cx="3254" cy="900"/>
            </a:xfrm>
            <a:prstGeom prst="roundRect">
              <a:avLst>
                <a:gd name="adj" fmla="val 16667"/>
              </a:avLst>
            </a:prstGeom>
            <a:solidFill>
              <a:srgbClr val="00FFFF"/>
            </a:solidFill>
            <a:ln w="38100" cmpd="dbl">
              <a:solidFill>
                <a:srgbClr val="000000"/>
              </a:solidFill>
              <a:round/>
              <a:headEnd/>
              <a:tailEnd/>
            </a:ln>
          </p:spPr>
          <p:txBody>
            <a:bodyPr/>
            <a:lstStyle/>
            <a:p>
              <a:pPr algn="ctr" rtl="0"/>
              <a:r>
                <a:rPr lang="ar-SA" sz="1500">
                  <a:solidFill>
                    <a:srgbClr val="003399"/>
                  </a:solidFill>
                  <a:latin typeface="Times New Roman" pitchFamily="18" charset="0"/>
                  <a:cs typeface="Monotype Koufi" pitchFamily="2" charset="-78"/>
                </a:rPr>
                <a:t>استثمر الأوقات الهامشية</a:t>
              </a:r>
              <a:endParaRPr lang="en-US">
                <a:solidFill>
                  <a:srgbClr val="003399"/>
                </a:solidFill>
              </a:endParaRPr>
            </a:p>
          </p:txBody>
        </p:sp>
        <p:sp>
          <p:nvSpPr>
            <p:cNvPr id="40972" name="AutoShape 12"/>
            <p:cNvSpPr>
              <a:spLocks noChangeArrowheads="1"/>
            </p:cNvSpPr>
            <p:nvPr/>
          </p:nvSpPr>
          <p:spPr bwMode="auto">
            <a:xfrm>
              <a:off x="5026" y="10260"/>
              <a:ext cx="3254" cy="900"/>
            </a:xfrm>
            <a:prstGeom prst="roundRect">
              <a:avLst>
                <a:gd name="adj" fmla="val 16667"/>
              </a:avLst>
            </a:prstGeom>
            <a:solidFill>
              <a:srgbClr val="00FFFF"/>
            </a:solidFill>
            <a:ln w="38100" cmpd="dbl">
              <a:solidFill>
                <a:srgbClr val="000000"/>
              </a:solidFill>
              <a:round/>
              <a:headEnd/>
              <a:tailEnd/>
            </a:ln>
          </p:spPr>
          <p:txBody>
            <a:bodyPr/>
            <a:lstStyle/>
            <a:p>
              <a:pPr algn="ctr" rtl="0"/>
              <a:r>
                <a:rPr lang="ar-SA" sz="1600">
                  <a:solidFill>
                    <a:srgbClr val="003399"/>
                  </a:solidFill>
                  <a:latin typeface="Times New Roman" pitchFamily="18" charset="0"/>
                  <a:cs typeface="Monotype Koufi" pitchFamily="2" charset="-78"/>
                </a:rPr>
                <a:t>سد منافذ الهروب</a:t>
              </a:r>
              <a:endParaRPr lang="en-US">
                <a:solidFill>
                  <a:srgbClr val="003399"/>
                </a:solidFill>
              </a:endParaRPr>
            </a:p>
          </p:txBody>
        </p:sp>
        <p:sp>
          <p:nvSpPr>
            <p:cNvPr id="40973" name="Line 13"/>
            <p:cNvSpPr>
              <a:spLocks noChangeShapeType="1"/>
            </p:cNvSpPr>
            <p:nvPr/>
          </p:nvSpPr>
          <p:spPr bwMode="auto">
            <a:xfrm rot="16200000" flipV="1">
              <a:off x="5040" y="6840"/>
              <a:ext cx="0" cy="720"/>
            </a:xfrm>
            <a:prstGeom prst="line">
              <a:avLst/>
            </a:prstGeom>
            <a:noFill/>
            <a:ln w="9525">
              <a:solidFill>
                <a:srgbClr val="000000"/>
              </a:solidFill>
              <a:round/>
              <a:headEnd/>
              <a:tailEnd type="triangle" w="med" len="med"/>
            </a:ln>
          </p:spPr>
          <p:txBody>
            <a:bodyPr/>
            <a:lstStyle/>
            <a:p>
              <a:endParaRPr lang="ar-SA"/>
            </a:p>
          </p:txBody>
        </p:sp>
        <p:sp>
          <p:nvSpPr>
            <p:cNvPr id="40974" name="Line 14"/>
            <p:cNvSpPr>
              <a:spLocks noChangeShapeType="1"/>
            </p:cNvSpPr>
            <p:nvPr/>
          </p:nvSpPr>
          <p:spPr bwMode="auto">
            <a:xfrm rot="16200000" flipV="1">
              <a:off x="5040" y="8640"/>
              <a:ext cx="0" cy="720"/>
            </a:xfrm>
            <a:prstGeom prst="line">
              <a:avLst/>
            </a:prstGeom>
            <a:noFill/>
            <a:ln w="9525">
              <a:solidFill>
                <a:srgbClr val="000000"/>
              </a:solidFill>
              <a:round/>
              <a:headEnd/>
              <a:tailEnd type="triangle" w="med" len="med"/>
            </a:ln>
          </p:spPr>
          <p:txBody>
            <a:bodyPr/>
            <a:lstStyle/>
            <a:p>
              <a:endParaRPr lang="ar-SA"/>
            </a:p>
          </p:txBody>
        </p:sp>
        <p:sp>
          <p:nvSpPr>
            <p:cNvPr id="40975" name="Line 15"/>
            <p:cNvSpPr>
              <a:spLocks noChangeShapeType="1"/>
            </p:cNvSpPr>
            <p:nvPr/>
          </p:nvSpPr>
          <p:spPr bwMode="auto">
            <a:xfrm rot="10800000" flipV="1">
              <a:off x="6660" y="9360"/>
              <a:ext cx="0" cy="720"/>
            </a:xfrm>
            <a:prstGeom prst="line">
              <a:avLst/>
            </a:prstGeom>
            <a:noFill/>
            <a:ln w="9525">
              <a:solidFill>
                <a:srgbClr val="000000"/>
              </a:solidFill>
              <a:round/>
              <a:headEnd/>
              <a:tailEnd type="triangle" w="med" len="med"/>
            </a:ln>
          </p:spPr>
          <p:txBody>
            <a:bodyPr/>
            <a:lstStyle/>
            <a:p>
              <a:endParaRPr lang="ar-SA"/>
            </a:p>
          </p:txBody>
        </p:sp>
        <p:sp>
          <p:nvSpPr>
            <p:cNvPr id="40976" name="Line 16"/>
            <p:cNvSpPr>
              <a:spLocks noChangeShapeType="1"/>
            </p:cNvSpPr>
            <p:nvPr/>
          </p:nvSpPr>
          <p:spPr bwMode="auto">
            <a:xfrm rot="5400000" flipV="1">
              <a:off x="8280" y="6840"/>
              <a:ext cx="0" cy="720"/>
            </a:xfrm>
            <a:prstGeom prst="line">
              <a:avLst/>
            </a:prstGeom>
            <a:noFill/>
            <a:ln w="9525">
              <a:solidFill>
                <a:srgbClr val="000000"/>
              </a:solidFill>
              <a:round/>
              <a:headEnd/>
              <a:tailEnd type="triangle" w="med" len="med"/>
            </a:ln>
          </p:spPr>
          <p:txBody>
            <a:bodyPr/>
            <a:lstStyle/>
            <a:p>
              <a:endParaRPr lang="ar-SA"/>
            </a:p>
          </p:txBody>
        </p:sp>
        <p:sp>
          <p:nvSpPr>
            <p:cNvPr id="40977" name="Line 17"/>
            <p:cNvSpPr>
              <a:spLocks noChangeShapeType="1"/>
            </p:cNvSpPr>
            <p:nvPr/>
          </p:nvSpPr>
          <p:spPr bwMode="auto">
            <a:xfrm rot="5400000" flipV="1">
              <a:off x="8280" y="8640"/>
              <a:ext cx="0" cy="720"/>
            </a:xfrm>
            <a:prstGeom prst="line">
              <a:avLst/>
            </a:prstGeom>
            <a:noFill/>
            <a:ln w="9525">
              <a:solidFill>
                <a:srgbClr val="000000"/>
              </a:solidFill>
              <a:round/>
              <a:headEnd/>
              <a:tailEnd type="triangle" w="med" len="med"/>
            </a:ln>
          </p:spPr>
          <p:txBody>
            <a:bodyPr/>
            <a:lstStyle/>
            <a:p>
              <a:endParaRPr lang="ar-SA"/>
            </a:p>
          </p:txBody>
        </p:sp>
      </p:grpSp>
      <p:sp>
        <p:nvSpPr>
          <p:cNvPr id="40978" name="Rectangle 18"/>
          <p:cNvSpPr>
            <a:spLocks noChangeArrowheads="1"/>
          </p:cNvSpPr>
          <p:nvPr/>
        </p:nvSpPr>
        <p:spPr bwMode="auto">
          <a:xfrm>
            <a:off x="2270125" y="546100"/>
            <a:ext cx="4246563" cy="579438"/>
          </a:xfrm>
          <a:prstGeom prst="rect">
            <a:avLst/>
          </a:prstGeom>
          <a:noFill/>
          <a:ln w="9525">
            <a:noFill/>
            <a:miter lim="800000"/>
            <a:headEnd/>
            <a:tailEnd/>
          </a:ln>
          <a:effectLst/>
        </p:spPr>
        <p:txBody>
          <a:bodyPr wrap="none">
            <a:spAutoFit/>
          </a:bodyPr>
          <a:lstStyle/>
          <a:p>
            <a:r>
              <a:rPr lang="ar-SA" sz="3200" b="1">
                <a:solidFill>
                  <a:srgbClr val="0000CC"/>
                </a:solidFill>
                <a:cs typeface="PT Bold Heading" pitchFamily="2" charset="-78"/>
              </a:rPr>
              <a:t>خطوات تنظيم الوقت</a:t>
            </a:r>
            <a:r>
              <a:rPr lang="ar-EG" sz="3200" b="1">
                <a:solidFill>
                  <a:srgbClr val="0000CC"/>
                </a:solidFill>
                <a:cs typeface="PT Bold Heading" pitchFamily="2" charset="-78"/>
              </a:rPr>
              <a:t> فى الفريق</a:t>
            </a:r>
            <a:endParaRPr lang="en-US" sz="3200" b="1">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9" name="Rectangle 5"/>
          <p:cNvSpPr>
            <a:spLocks noChangeArrowheads="1"/>
          </p:cNvSpPr>
          <p:nvPr/>
        </p:nvSpPr>
        <p:spPr bwMode="auto">
          <a:xfrm>
            <a:off x="322263" y="1341438"/>
            <a:ext cx="8497887" cy="3749675"/>
          </a:xfrm>
          <a:prstGeom prst="rect">
            <a:avLst/>
          </a:prstGeom>
          <a:noFill/>
          <a:ln w="9525">
            <a:noFill/>
            <a:miter lim="800000"/>
            <a:headEnd/>
            <a:tailEnd/>
          </a:ln>
          <a:effectLst/>
        </p:spPr>
        <p:txBody>
          <a:bodyPr>
            <a:spAutoFit/>
          </a:bodyPr>
          <a:lstStyle/>
          <a:p>
            <a:pPr marL="800100" lvl="1" indent="-342900" algn="justLow">
              <a:buFontTx/>
              <a:buAutoNum type="arabicPeriod"/>
            </a:pPr>
            <a:r>
              <a:rPr lang="ar-SA" sz="4000" dirty="0">
                <a:solidFill>
                  <a:srgbClr val="003399"/>
                </a:solidFill>
                <a:cs typeface="Simplified Arabic" pitchFamily="18" charset="-78"/>
              </a:rPr>
              <a:t>قضاء وقت أكبر في التطوير الذاتي.</a:t>
            </a:r>
            <a:endParaRPr lang="en-US" sz="4000" dirty="0">
              <a:solidFill>
                <a:srgbClr val="003399"/>
              </a:solidFill>
              <a:cs typeface="Simplified Arabic" pitchFamily="18" charset="-78"/>
            </a:endParaRPr>
          </a:p>
          <a:p>
            <a:pPr marL="800100" lvl="1" indent="-342900" algn="justLow">
              <a:buFontTx/>
              <a:buAutoNum type="arabicPeriod"/>
            </a:pPr>
            <a:r>
              <a:rPr lang="ar-SA" sz="4000" dirty="0">
                <a:solidFill>
                  <a:srgbClr val="003399"/>
                </a:solidFill>
                <a:cs typeface="Simplified Arabic" pitchFamily="18" charset="-78"/>
              </a:rPr>
              <a:t>إنجاز أهدافك وأحلامك الشخصية.</a:t>
            </a:r>
            <a:endParaRPr lang="en-US" sz="4000" dirty="0">
              <a:solidFill>
                <a:srgbClr val="003399"/>
              </a:solidFill>
              <a:cs typeface="Simplified Arabic" pitchFamily="18" charset="-78"/>
            </a:endParaRPr>
          </a:p>
          <a:p>
            <a:pPr marL="800100" lvl="1" indent="-342900" algn="justLow">
              <a:buFontTx/>
              <a:buAutoNum type="arabicPeriod"/>
            </a:pPr>
            <a:r>
              <a:rPr lang="ar-SA" sz="4000" dirty="0">
                <a:solidFill>
                  <a:srgbClr val="003399"/>
                </a:solidFill>
                <a:cs typeface="Simplified Arabic" pitchFamily="18" charset="-78"/>
              </a:rPr>
              <a:t>تحسين </a:t>
            </a:r>
            <a:r>
              <a:rPr lang="ar-SA" sz="4000" dirty="0" smtClean="0">
                <a:solidFill>
                  <a:srgbClr val="003399"/>
                </a:solidFill>
                <a:cs typeface="Simplified Arabic" pitchFamily="18" charset="-78"/>
              </a:rPr>
              <a:t>الإنتاجية بشكل </a:t>
            </a:r>
            <a:r>
              <a:rPr lang="ar-SA" sz="4000" dirty="0">
                <a:solidFill>
                  <a:srgbClr val="003399"/>
                </a:solidFill>
                <a:cs typeface="Simplified Arabic" pitchFamily="18" charset="-78"/>
              </a:rPr>
              <a:t>عام.</a:t>
            </a:r>
            <a:endParaRPr lang="en-US" sz="4000" dirty="0">
              <a:solidFill>
                <a:srgbClr val="003399"/>
              </a:solidFill>
              <a:cs typeface="Simplified Arabic" pitchFamily="18" charset="-78"/>
            </a:endParaRPr>
          </a:p>
          <a:p>
            <a:pPr marL="800100" lvl="1" indent="-342900" algn="justLow">
              <a:buFontTx/>
              <a:buAutoNum type="arabicPeriod"/>
            </a:pPr>
            <a:r>
              <a:rPr lang="ar-SA" sz="4000" dirty="0">
                <a:solidFill>
                  <a:srgbClr val="003399"/>
                </a:solidFill>
                <a:cs typeface="Simplified Arabic" pitchFamily="18" charset="-78"/>
              </a:rPr>
              <a:t>التخفيف من الضغوط سواء في العمل، أو ضغوط الحياة المختلفة.</a:t>
            </a:r>
            <a:endParaRPr lang="en-US" sz="4000" dirty="0">
              <a:solidFill>
                <a:srgbClr val="003399"/>
              </a:solidFill>
              <a:cs typeface="Simplified Arabic" pitchFamily="18" charset="-78"/>
            </a:endParaRPr>
          </a:p>
          <a:p>
            <a:pPr marL="800100" lvl="1" indent="-342900" algn="justLow">
              <a:buFontTx/>
              <a:buAutoNum type="arabicPeriod"/>
            </a:pPr>
            <a:r>
              <a:rPr lang="ar-SA" sz="4000" dirty="0">
                <a:solidFill>
                  <a:srgbClr val="003399"/>
                </a:solidFill>
                <a:cs typeface="Simplified Arabic" pitchFamily="18" charset="-78"/>
              </a:rPr>
              <a:t>الشعور بالتحسن بشكل عام في حياتك.</a:t>
            </a:r>
            <a:endParaRPr lang="en-US" sz="4000" dirty="0">
              <a:solidFill>
                <a:srgbClr val="003399"/>
              </a:solidFill>
              <a:cs typeface="Simplified Arabic" pitchFamily="18" charset="-78"/>
            </a:endParaRPr>
          </a:p>
        </p:txBody>
      </p:sp>
      <p:sp>
        <p:nvSpPr>
          <p:cNvPr id="41990" name="Rectangle 6"/>
          <p:cNvSpPr>
            <a:spLocks noChangeArrowheads="1"/>
          </p:cNvSpPr>
          <p:nvPr/>
        </p:nvSpPr>
        <p:spPr bwMode="auto">
          <a:xfrm>
            <a:off x="3203575" y="546100"/>
            <a:ext cx="3070225" cy="579438"/>
          </a:xfrm>
          <a:prstGeom prst="rect">
            <a:avLst/>
          </a:prstGeom>
          <a:noFill/>
          <a:ln w="9525">
            <a:noFill/>
            <a:miter lim="800000"/>
            <a:headEnd/>
            <a:tailEnd/>
          </a:ln>
          <a:effectLst/>
        </p:spPr>
        <p:txBody>
          <a:bodyPr wrap="none">
            <a:spAutoFit/>
          </a:bodyPr>
          <a:lstStyle/>
          <a:p>
            <a:r>
              <a:rPr lang="ar-SA" sz="3200" b="1" dirty="0">
                <a:solidFill>
                  <a:srgbClr val="0000CC"/>
                </a:solidFill>
                <a:cs typeface="PT Bold Heading" pitchFamily="2" charset="-78"/>
              </a:rPr>
              <a:t>فوائد تنظيم الوقت</a:t>
            </a:r>
            <a:endParaRPr lang="en-US" sz="3200" b="1" dirty="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1350963" y="444500"/>
            <a:ext cx="6515100" cy="579438"/>
          </a:xfrm>
          <a:prstGeom prst="rect">
            <a:avLst/>
          </a:prstGeom>
          <a:noFill/>
          <a:ln w="9525">
            <a:noFill/>
            <a:miter lim="800000"/>
            <a:headEnd/>
            <a:tailEnd/>
          </a:ln>
          <a:effectLst/>
        </p:spPr>
        <p:txBody>
          <a:bodyPr wrap="none" anchor="ctr">
            <a:spAutoFit/>
          </a:bodyPr>
          <a:lstStyle/>
          <a:p>
            <a:pPr algn="ctr"/>
            <a:r>
              <a:rPr lang="ar-SA" sz="3200" b="1">
                <a:solidFill>
                  <a:srgbClr val="0000CC"/>
                </a:solidFill>
                <a:cs typeface="PT Bold Heading" pitchFamily="2" charset="-78"/>
              </a:rPr>
              <a:t>مضيعات الوقت</a:t>
            </a:r>
            <a:r>
              <a:rPr lang="ar-SA" sz="3200">
                <a:solidFill>
                  <a:srgbClr val="0000CC"/>
                </a:solidFill>
                <a:cs typeface="PT Bold Heading" pitchFamily="2" charset="-78"/>
              </a:rPr>
              <a:t> و</a:t>
            </a:r>
            <a:r>
              <a:rPr lang="ar-SA" sz="3200" b="1">
                <a:solidFill>
                  <a:srgbClr val="0000CC"/>
                </a:solidFill>
                <a:cs typeface="PT Bold Heading" pitchFamily="2" charset="-78"/>
              </a:rPr>
              <a:t>مقترحات للسيطرة عليها</a:t>
            </a:r>
          </a:p>
        </p:txBody>
      </p:sp>
      <p:sp>
        <p:nvSpPr>
          <p:cNvPr id="32783" name="Rectangle 15"/>
          <p:cNvSpPr>
            <a:spLocks noChangeArrowheads="1"/>
          </p:cNvSpPr>
          <p:nvPr/>
        </p:nvSpPr>
        <p:spPr bwMode="auto">
          <a:xfrm>
            <a:off x="500034" y="1357298"/>
            <a:ext cx="8064500" cy="4362450"/>
          </a:xfrm>
          <a:prstGeom prst="rect">
            <a:avLst/>
          </a:prstGeom>
          <a:noFill/>
          <a:ln w="9525">
            <a:noFill/>
            <a:miter lim="800000"/>
            <a:headEnd/>
            <a:tailEnd/>
          </a:ln>
          <a:effectLst/>
        </p:spPr>
        <p:txBody>
          <a:bodyPr anchor="ctr">
            <a:spAutoFit/>
          </a:bodyPr>
          <a:lstStyle/>
          <a:p>
            <a:r>
              <a:rPr lang="ar-SA" sz="2800" dirty="0">
                <a:solidFill>
                  <a:srgbClr val="FF0000"/>
                </a:solidFill>
                <a:cs typeface="Monotype Koufi" pitchFamily="2" charset="-78"/>
              </a:rPr>
              <a:t>1- الزائرون:</a:t>
            </a:r>
          </a:p>
          <a:p>
            <a:r>
              <a:rPr lang="ar-SA" sz="2800" dirty="0">
                <a:solidFill>
                  <a:srgbClr val="003399"/>
                </a:solidFill>
                <a:cs typeface="Simplified Arabic" pitchFamily="18" charset="-78"/>
              </a:rPr>
              <a:t>- الاستغناء عن الكراسي الزائدة.</a:t>
            </a:r>
          </a:p>
          <a:p>
            <a:r>
              <a:rPr lang="ar-SA" sz="2800" dirty="0">
                <a:solidFill>
                  <a:srgbClr val="003399"/>
                </a:solidFill>
                <a:cs typeface="Simplified Arabic" pitchFamily="18" charset="-78"/>
              </a:rPr>
              <a:t>- تحريك المكتب لمواجهة الزائرين بالظهر أو الجنب.</a:t>
            </a:r>
          </a:p>
          <a:p>
            <a:r>
              <a:rPr lang="ar-SA" sz="2800" dirty="0">
                <a:solidFill>
                  <a:srgbClr val="003399"/>
                </a:solidFill>
                <a:cs typeface="Simplified Arabic" pitchFamily="18" charset="-78"/>
              </a:rPr>
              <a:t>- تعليق ساعة في مكان بارز في غرفة المكتب.</a:t>
            </a:r>
          </a:p>
          <a:p>
            <a:r>
              <a:rPr lang="ar-SA" sz="2800" dirty="0">
                <a:solidFill>
                  <a:srgbClr val="003399"/>
                </a:solidFill>
                <a:cs typeface="Simplified Arabic" pitchFamily="18" charset="-78"/>
              </a:rPr>
              <a:t>- الاستغناء عن الزخارف والتحف.</a:t>
            </a:r>
          </a:p>
          <a:p>
            <a:r>
              <a:rPr lang="ar-SA" sz="2800" dirty="0">
                <a:solidFill>
                  <a:srgbClr val="003399"/>
                </a:solidFill>
                <a:cs typeface="Simplified Arabic" pitchFamily="18" charset="-78"/>
              </a:rPr>
              <a:t>- إجراء بعض المقابلات خارج المكتب.</a:t>
            </a:r>
          </a:p>
          <a:p>
            <a:r>
              <a:rPr lang="ar-SA" sz="2800" dirty="0">
                <a:solidFill>
                  <a:srgbClr val="003399"/>
                </a:solidFill>
                <a:cs typeface="Simplified Arabic" pitchFamily="18" charset="-78"/>
              </a:rPr>
              <a:t>- البعد عن المناقشات غير الضرورية.</a:t>
            </a:r>
          </a:p>
          <a:p>
            <a:r>
              <a:rPr lang="ar-SA" sz="2800" dirty="0">
                <a:solidFill>
                  <a:srgbClr val="003399"/>
                </a:solidFill>
                <a:cs typeface="Simplified Arabic" pitchFamily="18" charset="-78"/>
              </a:rPr>
              <a:t>- عدم الترحيب بمكوث الزائر فترة طويلة. </a:t>
            </a:r>
          </a:p>
          <a:p>
            <a:r>
              <a:rPr lang="ar-SA" sz="2800" dirty="0">
                <a:solidFill>
                  <a:srgbClr val="003399"/>
                </a:solidFill>
                <a:cs typeface="Simplified Arabic" pitchFamily="18" charset="-78"/>
              </a:rPr>
              <a:t>- التحدث مع الزائر وقوفاً.</a:t>
            </a:r>
          </a:p>
          <a:p>
            <a:r>
              <a:rPr lang="ar-SA" sz="2800" dirty="0">
                <a:solidFill>
                  <a:srgbClr val="003399"/>
                </a:solidFill>
                <a:cs typeface="Simplified Arabic" pitchFamily="18" charset="-78"/>
              </a:rPr>
              <a:t>- الصراحة والوضوح والمباشرة في الحديث.</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6" name="Rectangle 4"/>
          <p:cNvSpPr>
            <a:spLocks noChangeArrowheads="1"/>
          </p:cNvSpPr>
          <p:nvPr/>
        </p:nvSpPr>
        <p:spPr bwMode="auto">
          <a:xfrm>
            <a:off x="684213" y="688975"/>
            <a:ext cx="8064500" cy="2227263"/>
          </a:xfrm>
          <a:prstGeom prst="rect">
            <a:avLst/>
          </a:prstGeom>
          <a:noFill/>
          <a:ln w="9525">
            <a:noFill/>
            <a:miter lim="800000"/>
            <a:headEnd/>
            <a:tailEnd/>
          </a:ln>
          <a:effectLst/>
        </p:spPr>
        <p:txBody>
          <a:bodyPr anchor="ctr">
            <a:spAutoFit/>
          </a:bodyPr>
          <a:lstStyle/>
          <a:p>
            <a:r>
              <a:rPr lang="ar-SA" sz="2800">
                <a:solidFill>
                  <a:srgbClr val="FF0000"/>
                </a:solidFill>
                <a:cs typeface="Monotype Koufi" pitchFamily="2" charset="-78"/>
              </a:rPr>
              <a:t>2- الهواتف:</a:t>
            </a:r>
          </a:p>
          <a:p>
            <a:pPr algn="justLow"/>
            <a:r>
              <a:rPr lang="ar-SA" sz="2800">
                <a:solidFill>
                  <a:srgbClr val="003399"/>
                </a:solidFill>
                <a:cs typeface="Simplified Arabic" pitchFamily="18" charset="-78"/>
              </a:rPr>
              <a:t>- توفر دليل خاص للتل</a:t>
            </a:r>
            <a:r>
              <a:rPr lang="ar-EG" sz="2800">
                <a:solidFill>
                  <a:srgbClr val="003399"/>
                </a:solidFill>
                <a:cs typeface="Simplified Arabic" pitchFamily="18" charset="-78"/>
              </a:rPr>
              <a:t>ي</a:t>
            </a:r>
            <a:r>
              <a:rPr lang="ar-SA" sz="2800">
                <a:solidFill>
                  <a:srgbClr val="003399"/>
                </a:solidFill>
                <a:cs typeface="Simplified Arabic" pitchFamily="18" charset="-78"/>
              </a:rPr>
              <a:t>فونات الهامة والضرورية.</a:t>
            </a:r>
          </a:p>
          <a:p>
            <a:pPr algn="justLow"/>
            <a:r>
              <a:rPr lang="ar-SA" sz="2800">
                <a:solidFill>
                  <a:srgbClr val="003399"/>
                </a:solidFill>
                <a:cs typeface="Simplified Arabic" pitchFamily="18" charset="-78"/>
              </a:rPr>
              <a:t>- تجميع المكالمات بقدر الإمكان في وقت محدد.</a:t>
            </a:r>
          </a:p>
          <a:p>
            <a:pPr algn="justLow"/>
            <a:r>
              <a:rPr lang="ar-SA" sz="2800">
                <a:solidFill>
                  <a:srgbClr val="003399"/>
                </a:solidFill>
                <a:cs typeface="Simplified Arabic" pitchFamily="18" charset="-78"/>
              </a:rPr>
              <a:t>- </a:t>
            </a:r>
            <a:r>
              <a:rPr lang="ar-EG" sz="2800">
                <a:solidFill>
                  <a:srgbClr val="003399"/>
                </a:solidFill>
                <a:cs typeface="Simplified Arabic" pitchFamily="18" charset="-78"/>
              </a:rPr>
              <a:t>اعداد </a:t>
            </a:r>
            <a:r>
              <a:rPr lang="ar-SA" sz="2800">
                <a:solidFill>
                  <a:srgbClr val="003399"/>
                </a:solidFill>
                <a:cs typeface="Simplified Arabic" pitchFamily="18" charset="-78"/>
              </a:rPr>
              <a:t>ملخص سريع للمكالمة.</a:t>
            </a:r>
          </a:p>
          <a:p>
            <a:pPr algn="justLow"/>
            <a:r>
              <a:rPr lang="ar-SA" sz="2800">
                <a:solidFill>
                  <a:srgbClr val="003399"/>
                </a:solidFill>
                <a:cs typeface="Simplified Arabic" pitchFamily="18" charset="-78"/>
              </a:rPr>
              <a:t>- التقليل من الحديث الاجتماعي.</a:t>
            </a:r>
          </a:p>
        </p:txBody>
      </p:sp>
      <p:sp>
        <p:nvSpPr>
          <p:cNvPr id="33797" name="Rectangle 5"/>
          <p:cNvSpPr>
            <a:spLocks noChangeArrowheads="1"/>
          </p:cNvSpPr>
          <p:nvPr/>
        </p:nvSpPr>
        <p:spPr bwMode="auto">
          <a:xfrm>
            <a:off x="684213" y="3300413"/>
            <a:ext cx="8064500" cy="3081337"/>
          </a:xfrm>
          <a:prstGeom prst="rect">
            <a:avLst/>
          </a:prstGeom>
          <a:noFill/>
          <a:ln w="9525">
            <a:noFill/>
            <a:miter lim="800000"/>
            <a:headEnd/>
            <a:tailEnd/>
          </a:ln>
          <a:effectLst/>
        </p:spPr>
        <p:txBody>
          <a:bodyPr anchor="ctr">
            <a:spAutoFit/>
          </a:bodyPr>
          <a:lstStyle/>
          <a:p>
            <a:r>
              <a:rPr lang="ar-SA" sz="2800">
                <a:solidFill>
                  <a:srgbClr val="FF0000"/>
                </a:solidFill>
                <a:cs typeface="Monotype Koufi" pitchFamily="2" charset="-78"/>
              </a:rPr>
              <a:t>3- العمل الورقي:</a:t>
            </a:r>
          </a:p>
          <a:p>
            <a:pPr algn="justLow"/>
            <a:r>
              <a:rPr lang="ar-SA" sz="2800">
                <a:solidFill>
                  <a:srgbClr val="003399"/>
                </a:solidFill>
                <a:cs typeface="Simplified Arabic" pitchFamily="18" charset="-78"/>
              </a:rPr>
              <a:t>- </a:t>
            </a:r>
            <a:r>
              <a:rPr lang="ar-EG" sz="2800">
                <a:solidFill>
                  <a:srgbClr val="003399"/>
                </a:solidFill>
                <a:cs typeface="Simplified Arabic" pitchFamily="18" charset="-78"/>
              </a:rPr>
              <a:t>تصنيف الأوراق </a:t>
            </a:r>
            <a:r>
              <a:rPr lang="ar-SA" sz="2800">
                <a:solidFill>
                  <a:srgbClr val="003399"/>
                </a:solidFill>
                <a:cs typeface="Simplified Arabic" pitchFamily="18" charset="-78"/>
              </a:rPr>
              <a:t>إلى مجموعات حسب الأهمية.</a:t>
            </a:r>
          </a:p>
          <a:p>
            <a:pPr algn="justLow"/>
            <a:r>
              <a:rPr lang="ar-SA" sz="2800">
                <a:solidFill>
                  <a:srgbClr val="003399"/>
                </a:solidFill>
                <a:cs typeface="Simplified Arabic" pitchFamily="18" charset="-78"/>
              </a:rPr>
              <a:t>- مراعاة أصول القراءة في </a:t>
            </a:r>
            <a:r>
              <a:rPr lang="ar-EG" sz="2800">
                <a:solidFill>
                  <a:srgbClr val="003399"/>
                </a:solidFill>
                <a:cs typeface="Simplified Arabic" pitchFamily="18" charset="-78"/>
              </a:rPr>
              <a:t> الموضوعات </a:t>
            </a:r>
            <a:r>
              <a:rPr lang="ar-SA" sz="2800">
                <a:solidFill>
                  <a:srgbClr val="003399"/>
                </a:solidFill>
                <a:cs typeface="Simplified Arabic" pitchFamily="18" charset="-78"/>
              </a:rPr>
              <a:t>ذات العلاقة.</a:t>
            </a:r>
          </a:p>
          <a:p>
            <a:pPr algn="justLow"/>
            <a:r>
              <a:rPr lang="ar-SA" sz="2800">
                <a:solidFill>
                  <a:srgbClr val="003399"/>
                </a:solidFill>
                <a:cs typeface="Simplified Arabic" pitchFamily="18" charset="-78"/>
              </a:rPr>
              <a:t>- إعطاء صلاحية </a:t>
            </a:r>
            <a:r>
              <a:rPr lang="ar-EG" sz="2800">
                <a:solidFill>
                  <a:srgbClr val="003399"/>
                </a:solidFill>
                <a:cs typeface="Simplified Arabic" pitchFamily="18" charset="-78"/>
              </a:rPr>
              <a:t> للمساعدين </a:t>
            </a:r>
            <a:r>
              <a:rPr lang="ar-SA" sz="2800">
                <a:solidFill>
                  <a:srgbClr val="003399"/>
                </a:solidFill>
                <a:cs typeface="Simplified Arabic" pitchFamily="18" charset="-78"/>
              </a:rPr>
              <a:t>لبعض القراءات.</a:t>
            </a:r>
          </a:p>
          <a:p>
            <a:pPr algn="justLow"/>
            <a:r>
              <a:rPr lang="ar-SA" sz="2800">
                <a:solidFill>
                  <a:srgbClr val="003399"/>
                </a:solidFill>
                <a:cs typeface="Simplified Arabic" pitchFamily="18" charset="-78"/>
              </a:rPr>
              <a:t>- الاكتفاء بقراءة فهرس</a:t>
            </a:r>
            <a:r>
              <a:rPr lang="ar-EG" sz="2800">
                <a:solidFill>
                  <a:srgbClr val="003399"/>
                </a:solidFill>
                <a:cs typeface="Simplified Arabic" pitchFamily="18" charset="-78"/>
              </a:rPr>
              <a:t> التقارير الطويلة والكبيرة الحجم </a:t>
            </a:r>
            <a:r>
              <a:rPr lang="ar-SA" sz="2800">
                <a:solidFill>
                  <a:srgbClr val="003399"/>
                </a:solidFill>
                <a:cs typeface="Simplified Arabic" pitchFamily="18" charset="-78"/>
              </a:rPr>
              <a:t>.</a:t>
            </a:r>
          </a:p>
          <a:p>
            <a:pPr algn="justLow"/>
            <a:r>
              <a:rPr lang="ar-SA" sz="2800">
                <a:solidFill>
                  <a:srgbClr val="003399"/>
                </a:solidFill>
                <a:cs typeface="Simplified Arabic" pitchFamily="18" charset="-78"/>
              </a:rPr>
              <a:t>- توزيع قراءة المواد على</a:t>
            </a:r>
            <a:r>
              <a:rPr lang="ar-EG" sz="2800">
                <a:solidFill>
                  <a:srgbClr val="003399"/>
                </a:solidFill>
                <a:cs typeface="Simplified Arabic" pitchFamily="18" charset="-78"/>
              </a:rPr>
              <a:t> اعضاء الفريق</a:t>
            </a:r>
            <a:r>
              <a:rPr lang="ar-SA" sz="2800">
                <a:solidFill>
                  <a:srgbClr val="003399"/>
                </a:solidFill>
                <a:cs typeface="Simplified Arabic" pitchFamily="18" charset="-78"/>
              </a:rPr>
              <a:t>.</a:t>
            </a:r>
          </a:p>
          <a:p>
            <a:pPr algn="justLow"/>
            <a:r>
              <a:rPr lang="ar-SA" sz="2800">
                <a:solidFill>
                  <a:srgbClr val="003399"/>
                </a:solidFill>
                <a:cs typeface="Simplified Arabic" pitchFamily="18" charset="-78"/>
              </a:rPr>
              <a:t>- الإقلال من الكتابة واستبدالها بالهاتف </a:t>
            </a:r>
            <a:r>
              <a:rPr lang="ar-EG" sz="2800">
                <a:solidFill>
                  <a:srgbClr val="003399"/>
                </a:solidFill>
                <a:cs typeface="Simplified Arabic" pitchFamily="18" charset="-78"/>
              </a:rPr>
              <a:t>كلما </a:t>
            </a:r>
            <a:r>
              <a:rPr lang="ar-SA" sz="2800">
                <a:solidFill>
                  <a:srgbClr val="003399"/>
                </a:solidFill>
                <a:cs typeface="Simplified Arabic" pitchFamily="18" charset="-78"/>
              </a:rPr>
              <a:t>أمكن.</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20" name="Rectangle 4"/>
          <p:cNvSpPr>
            <a:spLocks noChangeArrowheads="1"/>
          </p:cNvSpPr>
          <p:nvPr/>
        </p:nvSpPr>
        <p:spPr bwMode="auto">
          <a:xfrm>
            <a:off x="684213" y="260350"/>
            <a:ext cx="8064500" cy="3081338"/>
          </a:xfrm>
          <a:prstGeom prst="rect">
            <a:avLst/>
          </a:prstGeom>
          <a:noFill/>
          <a:ln w="9525">
            <a:noFill/>
            <a:miter lim="800000"/>
            <a:headEnd/>
            <a:tailEnd/>
          </a:ln>
          <a:effectLst/>
        </p:spPr>
        <p:txBody>
          <a:bodyPr anchor="ctr">
            <a:spAutoFit/>
          </a:bodyPr>
          <a:lstStyle/>
          <a:p>
            <a:r>
              <a:rPr lang="ar-SA" sz="2800">
                <a:solidFill>
                  <a:srgbClr val="FF0000"/>
                </a:solidFill>
                <a:cs typeface="Monotype Koufi" pitchFamily="2" charset="-78"/>
              </a:rPr>
              <a:t>4- الاجتماعات:</a:t>
            </a:r>
          </a:p>
          <a:p>
            <a:pPr algn="justLow"/>
            <a:r>
              <a:rPr lang="ar-SA" sz="2800">
                <a:solidFill>
                  <a:srgbClr val="003399"/>
                </a:solidFill>
                <a:cs typeface="Simplified Arabic" pitchFamily="18" charset="-78"/>
              </a:rPr>
              <a:t>- التحضير للاجتماعات بصورة جيدة.</a:t>
            </a:r>
          </a:p>
          <a:p>
            <a:pPr algn="justLow"/>
            <a:r>
              <a:rPr lang="ar-SA" sz="2800">
                <a:solidFill>
                  <a:srgbClr val="003399"/>
                </a:solidFill>
                <a:cs typeface="Simplified Arabic" pitchFamily="18" charset="-78"/>
              </a:rPr>
              <a:t>- إمداد المشاركين بمواد الاجتماع.</a:t>
            </a:r>
          </a:p>
          <a:p>
            <a:pPr algn="justLow"/>
            <a:r>
              <a:rPr lang="ar-SA" sz="2800">
                <a:solidFill>
                  <a:srgbClr val="003399"/>
                </a:solidFill>
                <a:cs typeface="Simplified Arabic" pitchFamily="18" charset="-78"/>
              </a:rPr>
              <a:t>- إعداد جدول الأعمال وتوزيعه.</a:t>
            </a:r>
          </a:p>
          <a:p>
            <a:pPr algn="justLow"/>
            <a:r>
              <a:rPr lang="ar-SA" sz="2800">
                <a:solidFill>
                  <a:srgbClr val="003399"/>
                </a:solidFill>
                <a:cs typeface="Simplified Arabic" pitchFamily="18" charset="-78"/>
              </a:rPr>
              <a:t>- مقاومة المقاطعات والخروج عن الموضوع.</a:t>
            </a:r>
          </a:p>
          <a:p>
            <a:pPr algn="justLow"/>
            <a:r>
              <a:rPr lang="ar-SA" sz="2800">
                <a:solidFill>
                  <a:srgbClr val="003399"/>
                </a:solidFill>
                <a:cs typeface="Simplified Arabic" pitchFamily="18" charset="-78"/>
              </a:rPr>
              <a:t>- التقيد بوقت الاجتماع. </a:t>
            </a:r>
          </a:p>
          <a:p>
            <a:pPr algn="justLow"/>
            <a:r>
              <a:rPr lang="ar-SA" sz="2800">
                <a:solidFill>
                  <a:srgbClr val="003399"/>
                </a:solidFill>
                <a:cs typeface="Simplified Arabic" pitchFamily="18" charset="-78"/>
              </a:rPr>
              <a:t>- تحليل وتقييم نتائج الاجتماع. </a:t>
            </a:r>
          </a:p>
        </p:txBody>
      </p:sp>
      <p:sp>
        <p:nvSpPr>
          <p:cNvPr id="34821" name="Rectangle 5"/>
          <p:cNvSpPr>
            <a:spLocks noChangeArrowheads="1"/>
          </p:cNvSpPr>
          <p:nvPr/>
        </p:nvSpPr>
        <p:spPr bwMode="auto">
          <a:xfrm>
            <a:off x="684213" y="3516313"/>
            <a:ext cx="8064500" cy="3081337"/>
          </a:xfrm>
          <a:prstGeom prst="rect">
            <a:avLst/>
          </a:prstGeom>
          <a:noFill/>
          <a:ln w="9525">
            <a:noFill/>
            <a:miter lim="800000"/>
            <a:headEnd/>
            <a:tailEnd/>
          </a:ln>
          <a:effectLst/>
        </p:spPr>
        <p:txBody>
          <a:bodyPr anchor="ctr">
            <a:spAutoFit/>
          </a:bodyPr>
          <a:lstStyle/>
          <a:p>
            <a:r>
              <a:rPr lang="ar-SA" sz="2800">
                <a:solidFill>
                  <a:srgbClr val="FF0000"/>
                </a:solidFill>
                <a:cs typeface="Monotype Koufi" pitchFamily="2" charset="-78"/>
              </a:rPr>
              <a:t>5- الاتصال غير الفعال:</a:t>
            </a:r>
          </a:p>
          <a:p>
            <a:pPr algn="justLow"/>
            <a:r>
              <a:rPr lang="ar-SA" sz="2800">
                <a:solidFill>
                  <a:srgbClr val="003399"/>
                </a:solidFill>
                <a:cs typeface="Simplified Arabic" pitchFamily="18" charset="-78"/>
              </a:rPr>
              <a:t>- اللجوء إلى البساطة.</a:t>
            </a:r>
          </a:p>
          <a:p>
            <a:pPr algn="justLow"/>
            <a:r>
              <a:rPr lang="ar-SA" sz="2800">
                <a:solidFill>
                  <a:srgbClr val="003399"/>
                </a:solidFill>
                <a:cs typeface="Simplified Arabic" pitchFamily="18" charset="-78"/>
              </a:rPr>
              <a:t>- التأكيد على الفهم الموحد للرسالة.</a:t>
            </a:r>
          </a:p>
          <a:p>
            <a:pPr algn="justLow"/>
            <a:r>
              <a:rPr lang="ar-SA" sz="2800">
                <a:solidFill>
                  <a:srgbClr val="003399"/>
                </a:solidFill>
                <a:cs typeface="Simplified Arabic" pitchFamily="18" charset="-78"/>
              </a:rPr>
              <a:t>- تنمية مهارات الاستماع.</a:t>
            </a:r>
          </a:p>
          <a:p>
            <a:pPr algn="justLow"/>
            <a:r>
              <a:rPr lang="ar-SA" sz="2800">
                <a:solidFill>
                  <a:srgbClr val="003399"/>
                </a:solidFill>
                <a:cs typeface="Simplified Arabic" pitchFamily="18" charset="-78"/>
              </a:rPr>
              <a:t>- تشجيع الأسئلة وتبادل الأفكار.</a:t>
            </a:r>
          </a:p>
          <a:p>
            <a:pPr algn="justLow"/>
            <a:r>
              <a:rPr lang="ar-SA" sz="2800">
                <a:solidFill>
                  <a:srgbClr val="003399"/>
                </a:solidFill>
                <a:cs typeface="Simplified Arabic" pitchFamily="18" charset="-78"/>
              </a:rPr>
              <a:t>- توجيه النقد للعمل الخاطئ.</a:t>
            </a:r>
          </a:p>
          <a:p>
            <a:pPr algn="justLow"/>
            <a:r>
              <a:rPr lang="ar-SA" sz="2800">
                <a:solidFill>
                  <a:srgbClr val="003399"/>
                </a:solidFill>
                <a:cs typeface="Simplified Arabic" pitchFamily="18" charset="-78"/>
              </a:rPr>
              <a:t>- إيجاد مناخ ايجابي للاتصال.</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2" name="Rectangle 4"/>
          <p:cNvSpPr>
            <a:spLocks noChangeArrowheads="1"/>
          </p:cNvSpPr>
          <p:nvPr/>
        </p:nvSpPr>
        <p:spPr bwMode="auto">
          <a:xfrm>
            <a:off x="357158" y="1071546"/>
            <a:ext cx="8497887" cy="5102225"/>
          </a:xfrm>
          <a:prstGeom prst="rect">
            <a:avLst/>
          </a:prstGeom>
          <a:noFill/>
          <a:ln w="9525">
            <a:noFill/>
            <a:miter lim="800000"/>
            <a:headEnd/>
            <a:tailEnd/>
          </a:ln>
          <a:effectLst/>
        </p:spPr>
        <p:txBody>
          <a:bodyPr>
            <a:spAutoFit/>
          </a:bodyPr>
          <a:lstStyle/>
          <a:p>
            <a:pPr marL="800100" lvl="1" indent="-342900" algn="justLow"/>
            <a:r>
              <a:rPr lang="ar-SA" sz="3200" b="1" dirty="0">
                <a:solidFill>
                  <a:srgbClr val="FF0000"/>
                </a:solidFill>
                <a:cs typeface="Monotype Koufi" pitchFamily="2" charset="-78"/>
              </a:rPr>
              <a:t>مفهوم المشكلة:</a:t>
            </a:r>
          </a:p>
          <a:p>
            <a:pPr marL="800100" lvl="1" indent="-342900" algn="justLow"/>
            <a:r>
              <a:rPr lang="ar-SA" sz="2700" dirty="0">
                <a:solidFill>
                  <a:srgbClr val="003399"/>
                </a:solidFill>
                <a:cs typeface="Simplified Arabic" pitchFamily="18" charset="-78"/>
              </a:rPr>
              <a:t>* هي الصعوبات التي يواجهها الفرد عند انتقاله من مرحلة إلى أخرى، وهي إما تمنع وصوله، أو تؤخر وصوله، أو تؤثر في النوعية.</a:t>
            </a:r>
          </a:p>
          <a:p>
            <a:pPr marL="800100" lvl="1" indent="-342900" algn="justLow"/>
            <a:r>
              <a:rPr lang="ar-SA" sz="2700" dirty="0">
                <a:solidFill>
                  <a:srgbClr val="003399"/>
                </a:solidFill>
                <a:cs typeface="Simplified Arabic" pitchFamily="18" charset="-78"/>
              </a:rPr>
              <a:t>* هي موقف محير أو سؤال غامض يتطلب توضيحاً أو إجابة أو تفسير أو حل.</a:t>
            </a:r>
          </a:p>
          <a:p>
            <a:pPr marL="800100" lvl="1" indent="-342900" algn="justLow"/>
            <a:r>
              <a:rPr lang="ar-SA" sz="2700" dirty="0">
                <a:solidFill>
                  <a:srgbClr val="003399"/>
                </a:solidFill>
                <a:cs typeface="Simplified Arabic" pitchFamily="18" charset="-78"/>
              </a:rPr>
              <a:t>* هي موقف أو ظاهرة تتكون من عدة عناصر متشابكة ومتداخلة يكتنفها الغموض، ويواجهها الفرد أو الجماعة، وحلها يتطلب تحليلها والتعرف إلى عناصرها وأسبابها والظروف المحيطة </a:t>
            </a:r>
            <a:r>
              <a:rPr lang="ar-SA" sz="2700" dirty="0" err="1">
                <a:solidFill>
                  <a:srgbClr val="003399"/>
                </a:solidFill>
                <a:cs typeface="Simplified Arabic" pitchFamily="18" charset="-78"/>
              </a:rPr>
              <a:t>بها</a:t>
            </a:r>
            <a:r>
              <a:rPr lang="ar-SA" sz="2700" dirty="0">
                <a:solidFill>
                  <a:srgbClr val="003399"/>
                </a:solidFill>
                <a:cs typeface="Simplified Arabic" pitchFamily="18" charset="-78"/>
              </a:rPr>
              <a:t> قبل الوصول إلى اتخاذ القرارات المناسبة بشأنها.</a:t>
            </a:r>
          </a:p>
          <a:p>
            <a:pPr marL="800100" lvl="1" indent="-342900" algn="justLow"/>
            <a:r>
              <a:rPr lang="ar-SA" sz="2700" dirty="0">
                <a:solidFill>
                  <a:srgbClr val="003399"/>
                </a:solidFill>
                <a:cs typeface="Simplified Arabic" pitchFamily="18" charset="-78"/>
              </a:rPr>
              <a:t>* هي موقف ينشأ عندما يواجه الفرد عقبات أو صعوبات تحول بينه وبين وصوله إلى هدف معين، ولا يتمكن المرء بما لديه عندئذ من وسائل وأدوات ومعلومات وخبرات من تخطي العقبات واجتيازها أو التغلب عليها.</a:t>
            </a:r>
          </a:p>
        </p:txBody>
      </p:sp>
      <p:sp>
        <p:nvSpPr>
          <p:cNvPr id="43013" name="Rectangle 5"/>
          <p:cNvSpPr>
            <a:spLocks noChangeArrowheads="1"/>
          </p:cNvSpPr>
          <p:nvPr/>
        </p:nvSpPr>
        <p:spPr bwMode="auto">
          <a:xfrm>
            <a:off x="4214810" y="357166"/>
            <a:ext cx="1185862" cy="579438"/>
          </a:xfrm>
          <a:prstGeom prst="rect">
            <a:avLst/>
          </a:prstGeom>
          <a:noFill/>
          <a:ln w="9525">
            <a:noFill/>
            <a:miter lim="800000"/>
            <a:headEnd/>
            <a:tailEnd/>
          </a:ln>
          <a:effectLst/>
        </p:spPr>
        <p:txBody>
          <a:bodyPr wrap="none">
            <a:spAutoFit/>
          </a:bodyPr>
          <a:lstStyle/>
          <a:p>
            <a:r>
              <a:rPr lang="ar-SA" sz="3200" dirty="0">
                <a:solidFill>
                  <a:srgbClr val="0000CC"/>
                </a:solidFill>
                <a:cs typeface="PT Bold Heading" pitchFamily="2" charset="-78"/>
              </a:rPr>
              <a:t>المشكلة</a:t>
            </a:r>
            <a:endParaRPr lang="en-US" sz="3200" dirty="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7" name="AutoShape 5"/>
          <p:cNvSpPr>
            <a:spLocks noChangeArrowheads="1"/>
          </p:cNvSpPr>
          <p:nvPr/>
        </p:nvSpPr>
        <p:spPr bwMode="auto">
          <a:xfrm>
            <a:off x="6280150" y="1916113"/>
            <a:ext cx="2036763" cy="2879725"/>
          </a:xfrm>
          <a:prstGeom prst="roundRect">
            <a:avLst>
              <a:gd name="adj" fmla="val 16667"/>
            </a:avLst>
          </a:prstGeom>
          <a:solidFill>
            <a:srgbClr val="FFFFFF"/>
          </a:solidFill>
          <a:ln w="38100" cmpd="dbl">
            <a:solidFill>
              <a:srgbClr val="000000"/>
            </a:solidFill>
            <a:round/>
            <a:headEnd/>
            <a:tailEnd/>
          </a:ln>
        </p:spPr>
        <p:txBody>
          <a:bodyPr/>
          <a:lstStyle/>
          <a:p>
            <a:pPr algn="ctr" rtl="0"/>
            <a:endParaRPr lang="en-US" sz="5400">
              <a:latin typeface="Times New Roman" pitchFamily="18" charset="0"/>
              <a:cs typeface="PT Bold Heading" pitchFamily="2" charset="-78"/>
            </a:endParaRPr>
          </a:p>
          <a:p>
            <a:pPr algn="ctr" rtl="0"/>
            <a:r>
              <a:rPr lang="ar-SA" sz="3700">
                <a:latin typeface="Times New Roman" pitchFamily="18" charset="0"/>
                <a:cs typeface="PT Bold Heading" pitchFamily="2" charset="-78"/>
              </a:rPr>
              <a:t>المشكلة</a:t>
            </a:r>
            <a:endParaRPr lang="en-US" sz="3700">
              <a:latin typeface="Times New Roman" pitchFamily="18" charset="0"/>
              <a:cs typeface="PT Bold Heading" pitchFamily="2" charset="-78"/>
            </a:endParaRPr>
          </a:p>
          <a:p>
            <a:pPr algn="ctr" rtl="0"/>
            <a:r>
              <a:rPr lang="ar-SA" sz="2100">
                <a:latin typeface="Times New Roman" pitchFamily="18" charset="0"/>
                <a:cs typeface="PT Bold Heading" pitchFamily="2" charset="-78"/>
              </a:rPr>
              <a:t>الوضع القائم</a:t>
            </a:r>
            <a:endParaRPr lang="en-US" sz="2800"/>
          </a:p>
        </p:txBody>
      </p:sp>
      <p:sp>
        <p:nvSpPr>
          <p:cNvPr id="44038" name="AutoShape 6"/>
          <p:cNvSpPr>
            <a:spLocks noChangeArrowheads="1"/>
          </p:cNvSpPr>
          <p:nvPr/>
        </p:nvSpPr>
        <p:spPr bwMode="auto">
          <a:xfrm>
            <a:off x="1187450" y="1916113"/>
            <a:ext cx="2017713" cy="2879725"/>
          </a:xfrm>
          <a:prstGeom prst="roundRect">
            <a:avLst>
              <a:gd name="adj" fmla="val 16667"/>
            </a:avLst>
          </a:prstGeom>
          <a:solidFill>
            <a:srgbClr val="FFFFFF"/>
          </a:solidFill>
          <a:ln w="38100" cmpd="dbl">
            <a:solidFill>
              <a:srgbClr val="000000"/>
            </a:solidFill>
            <a:round/>
            <a:headEnd/>
            <a:tailEnd/>
          </a:ln>
        </p:spPr>
        <p:txBody>
          <a:bodyPr/>
          <a:lstStyle/>
          <a:p>
            <a:pPr algn="ctr" rtl="0"/>
            <a:endParaRPr lang="en-US" sz="5400">
              <a:latin typeface="Times New Roman" pitchFamily="18" charset="0"/>
              <a:cs typeface="PT Bold Heading" pitchFamily="2" charset="-78"/>
            </a:endParaRPr>
          </a:p>
          <a:p>
            <a:pPr algn="ctr" rtl="0"/>
            <a:r>
              <a:rPr lang="ar-SA" sz="3700">
                <a:latin typeface="Times New Roman" pitchFamily="18" charset="0"/>
                <a:cs typeface="PT Bold Heading" pitchFamily="2" charset="-78"/>
              </a:rPr>
              <a:t>الحل</a:t>
            </a:r>
            <a:endParaRPr lang="en-US" sz="3700">
              <a:latin typeface="Times New Roman" pitchFamily="18" charset="0"/>
              <a:cs typeface="PT Bold Heading" pitchFamily="2" charset="-78"/>
            </a:endParaRPr>
          </a:p>
          <a:p>
            <a:pPr algn="ctr"/>
            <a:r>
              <a:rPr lang="ar-SA" sz="2100">
                <a:latin typeface="Times New Roman" pitchFamily="18" charset="0"/>
                <a:cs typeface="PT Bold Heading" pitchFamily="2" charset="-78"/>
              </a:rPr>
              <a:t>الوضع المنشود</a:t>
            </a:r>
            <a:endParaRPr lang="en-US" sz="2800"/>
          </a:p>
        </p:txBody>
      </p:sp>
      <p:sp>
        <p:nvSpPr>
          <p:cNvPr id="44039" name="AutoShape 7"/>
          <p:cNvSpPr>
            <a:spLocks noChangeArrowheads="1"/>
          </p:cNvSpPr>
          <p:nvPr/>
        </p:nvSpPr>
        <p:spPr bwMode="auto">
          <a:xfrm>
            <a:off x="3606800" y="2684463"/>
            <a:ext cx="2271713" cy="1354137"/>
          </a:xfrm>
          <a:prstGeom prst="leftArrow">
            <a:avLst>
              <a:gd name="adj1" fmla="val 50000"/>
              <a:gd name="adj2" fmla="val 41940"/>
            </a:avLst>
          </a:prstGeom>
          <a:solidFill>
            <a:srgbClr val="FFFFFF"/>
          </a:solidFill>
          <a:ln w="38100" cmpd="dbl">
            <a:solidFill>
              <a:srgbClr val="000000"/>
            </a:solidFill>
            <a:miter lim="800000"/>
            <a:headEnd/>
            <a:tailEnd/>
          </a:ln>
        </p:spPr>
        <p:txBody>
          <a:bodyPr/>
          <a:lstStyle/>
          <a:p>
            <a:pPr algn="ctr" rtl="0"/>
            <a:r>
              <a:rPr lang="ar-SA" sz="2400">
                <a:latin typeface="Times New Roman" pitchFamily="18" charset="0"/>
                <a:cs typeface="Monotype Koufi" pitchFamily="2" charset="-78"/>
              </a:rPr>
              <a:t>الطريق إلى الحل</a:t>
            </a:r>
            <a:endParaRPr lang="en-US" sz="28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468313" y="1341438"/>
            <a:ext cx="8207375" cy="4789487"/>
          </a:xfrm>
          <a:prstGeom prst="rect">
            <a:avLst/>
          </a:prstGeom>
          <a:noFill/>
          <a:ln w="9525">
            <a:noFill/>
            <a:miter lim="800000"/>
            <a:headEnd/>
            <a:tailEnd/>
          </a:ln>
          <a:effectLst/>
        </p:spPr>
        <p:txBody>
          <a:bodyPr anchor="ctr">
            <a:spAutoFit/>
          </a:bodyPr>
          <a:lstStyle/>
          <a:p>
            <a:pPr marL="342900" indent="-342900">
              <a:tabLst>
                <a:tab pos="466725" algn="l"/>
              </a:tabLst>
            </a:pPr>
            <a:r>
              <a:rPr lang="ar-SA" sz="2800">
                <a:solidFill>
                  <a:srgbClr val="FF0000"/>
                </a:solidFill>
                <a:cs typeface="Monotype Koufi" pitchFamily="2" charset="-78"/>
              </a:rPr>
              <a:t>في المجموعات المتعاونة</a:t>
            </a:r>
            <a:endParaRPr lang="en-US" sz="2800">
              <a:solidFill>
                <a:srgbClr val="FF0000"/>
              </a:solidFill>
              <a:cs typeface="Monotype Koufi" pitchFamily="2" charset="-78"/>
            </a:endParaRPr>
          </a:p>
          <a:p>
            <a:pPr marL="342900" indent="-342900">
              <a:buFontTx/>
              <a:buAutoNum type="arabicPeriod"/>
              <a:tabLst>
                <a:tab pos="466725" algn="l"/>
              </a:tabLst>
            </a:pPr>
            <a:r>
              <a:rPr lang="ar-SA" sz="2800">
                <a:solidFill>
                  <a:srgbClr val="003399"/>
                </a:solidFill>
                <a:cs typeface="Simplified Arabic" pitchFamily="18" charset="-78"/>
              </a:rPr>
              <a:t>الناس يعملون معاً.</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وجود الالتزام بدرجة عالية.</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يتم التعامل مع القضايا التي تتطلب معالجتها وقتاً زمنياً بشكل مقنع.</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الناس يتفاوضون.</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تعطى المعلومات لمن يحتاجونها.</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يتم التعايش مع الصراع.</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التفكير بطرق سياسية سائد كثيراً.</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يتعاون الناس لأجل إنهاء مهمة العمل.</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العواطف لا تشكل جزءاً من العمل.</a:t>
            </a:r>
            <a:endParaRPr lang="en-US" sz="2800">
              <a:solidFill>
                <a:srgbClr val="003399"/>
              </a:solidFill>
              <a:cs typeface="Simplified Arabic" pitchFamily="18" charset="-78"/>
            </a:endParaRPr>
          </a:p>
          <a:p>
            <a:pPr marL="342900" indent="-342900">
              <a:buFontTx/>
              <a:buAutoNum type="arabicPeriod"/>
              <a:tabLst>
                <a:tab pos="466725" algn="l"/>
              </a:tabLst>
            </a:pPr>
            <a:r>
              <a:rPr lang="ar-SA" sz="2800">
                <a:solidFill>
                  <a:srgbClr val="003399"/>
                </a:solidFill>
                <a:cs typeface="Simplified Arabic" pitchFamily="18" charset="-78"/>
              </a:rPr>
              <a:t>يوجد اعتبار للثقة والصراحة.</a:t>
            </a:r>
          </a:p>
        </p:txBody>
      </p:sp>
      <p:sp>
        <p:nvSpPr>
          <p:cNvPr id="7173" name="Rectangle 5"/>
          <p:cNvSpPr>
            <a:spLocks noChangeArrowheads="1"/>
          </p:cNvSpPr>
          <p:nvPr/>
        </p:nvSpPr>
        <p:spPr bwMode="auto">
          <a:xfrm>
            <a:off x="2586038" y="473075"/>
            <a:ext cx="3641725" cy="579438"/>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سمات المجموعة والفريق</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8" name="Rectangle 4"/>
          <p:cNvSpPr>
            <a:spLocks noChangeArrowheads="1"/>
          </p:cNvSpPr>
          <p:nvPr/>
        </p:nvSpPr>
        <p:spPr bwMode="auto">
          <a:xfrm>
            <a:off x="323850" y="942975"/>
            <a:ext cx="8424863" cy="5581650"/>
          </a:xfrm>
          <a:prstGeom prst="rect">
            <a:avLst/>
          </a:prstGeom>
          <a:noFill/>
          <a:ln w="9525">
            <a:noFill/>
            <a:miter lim="800000"/>
            <a:headEnd/>
            <a:tailEnd/>
          </a:ln>
          <a:effectLst/>
        </p:spPr>
        <p:txBody>
          <a:bodyPr anchor="ctr">
            <a:spAutoFit/>
          </a:bodyPr>
          <a:lstStyle/>
          <a:p>
            <a:pPr algn="justLow">
              <a:tabLst>
                <a:tab pos="288925" algn="l"/>
              </a:tabLst>
            </a:pPr>
            <a:r>
              <a:rPr lang="ar-SA" sz="1900" b="1" dirty="0">
                <a:solidFill>
                  <a:srgbClr val="FF0000"/>
                </a:solidFill>
                <a:effectLst>
                  <a:outerShdw blurRad="38100" dist="38100" dir="2700000" algn="tl">
                    <a:srgbClr val="000000"/>
                  </a:outerShdw>
                </a:effectLst>
                <a:cs typeface="Simplified Arabic" pitchFamily="18" charset="-78"/>
              </a:rPr>
              <a:t>1. طريقة القبعات الست:</a:t>
            </a:r>
            <a:endParaRPr lang="en-US" sz="1900" dirty="0">
              <a:solidFill>
                <a:srgbClr val="FF0000"/>
              </a:solidFill>
              <a:effectLst>
                <a:outerShdw blurRad="38100" dist="38100" dir="2700000" algn="tl">
                  <a:srgbClr val="000000"/>
                </a:outerShdw>
              </a:effectLst>
              <a:cs typeface="Simplified Arabic" pitchFamily="18" charset="-78"/>
            </a:endParaRPr>
          </a:p>
          <a:p>
            <a:pPr algn="justLow">
              <a:tabLst>
                <a:tab pos="288925" algn="l"/>
              </a:tabLst>
            </a:pPr>
            <a:r>
              <a:rPr lang="ar-SA" sz="1900" dirty="0">
                <a:solidFill>
                  <a:srgbClr val="003399"/>
                </a:solidFill>
                <a:cs typeface="Simplified Arabic" pitchFamily="18" charset="-78"/>
              </a:rPr>
              <a:t>	وهي طريقة تقوم على النظر إلى المشكلة من زوايا عدة ومن خلال استخدام ستة أنواع مختلفة من التفكير تمثل كل قبعة نمطاً واحداً منها؛ فالقبعة البيضاء للنظرة الموضوعية، والحمراء للعواطف، والسوداء للنقد/السلبي، والصفراء للتفاؤل، والخضراء للتفكير الإبداعي،الزرقاء للتقييم والبناء للمستقبل. وفي هذا النمط يعتمر كل فرد من أفراد المجموعة قبعة معينة، ثم يأخذ بالتفكير المناسب لقبعته، ويمكن تبادل الأدوار.</a:t>
            </a:r>
            <a:endParaRPr lang="en-US" sz="1900" dirty="0">
              <a:solidFill>
                <a:srgbClr val="003399"/>
              </a:solidFill>
              <a:cs typeface="Simplified Arabic" pitchFamily="18" charset="-78"/>
            </a:endParaRPr>
          </a:p>
          <a:p>
            <a:pPr algn="justLow">
              <a:tabLst>
                <a:tab pos="288925" algn="l"/>
              </a:tabLst>
            </a:pPr>
            <a:r>
              <a:rPr lang="ar-SA" sz="1900" b="1" dirty="0">
                <a:solidFill>
                  <a:srgbClr val="FF0000"/>
                </a:solidFill>
                <a:effectLst>
                  <a:outerShdw blurRad="38100" dist="38100" dir="2700000" algn="tl">
                    <a:srgbClr val="000000"/>
                  </a:outerShdw>
                </a:effectLst>
                <a:cs typeface="Simplified Arabic" pitchFamily="18" charset="-78"/>
              </a:rPr>
              <a:t>2. طريقة الشجرة:</a:t>
            </a:r>
            <a:endParaRPr lang="en-US" sz="1900" b="1" dirty="0">
              <a:solidFill>
                <a:srgbClr val="FF0000"/>
              </a:solidFill>
              <a:effectLst>
                <a:outerShdw blurRad="38100" dist="38100" dir="2700000" algn="tl">
                  <a:srgbClr val="000000"/>
                </a:outerShdw>
              </a:effectLst>
              <a:cs typeface="Simplified Arabic" pitchFamily="18" charset="-78"/>
            </a:endParaRPr>
          </a:p>
          <a:p>
            <a:pPr algn="justLow">
              <a:tabLst>
                <a:tab pos="288925" algn="l"/>
              </a:tabLst>
            </a:pPr>
            <a:r>
              <a:rPr lang="ar-SA" sz="1900" dirty="0">
                <a:solidFill>
                  <a:srgbClr val="003399"/>
                </a:solidFill>
                <a:cs typeface="Simplified Arabic" pitchFamily="18" charset="-78"/>
              </a:rPr>
              <a:t>	وفي هذه الطريقة يتم تحليل المشكلة وتحديد  أسبابها وأعراضها، من خلال هيكلية كالشجرة يكون الجذع يمثل المشكلة، والأغصان للنتائج، والجذور للأسباب.</a:t>
            </a:r>
            <a:endParaRPr lang="en-US" sz="1900" dirty="0">
              <a:solidFill>
                <a:srgbClr val="003399"/>
              </a:solidFill>
              <a:cs typeface="Simplified Arabic" pitchFamily="18" charset="-78"/>
            </a:endParaRPr>
          </a:p>
          <a:p>
            <a:pPr algn="justLow">
              <a:tabLst>
                <a:tab pos="288925" algn="l"/>
              </a:tabLst>
            </a:pPr>
            <a:r>
              <a:rPr lang="ar-SA" sz="1900" b="1" dirty="0">
                <a:solidFill>
                  <a:srgbClr val="FF0000"/>
                </a:solidFill>
                <a:effectLst>
                  <a:outerShdw blurRad="38100" dist="38100" dir="2700000" algn="tl">
                    <a:srgbClr val="000000"/>
                  </a:outerShdw>
                </a:effectLst>
                <a:cs typeface="Simplified Arabic" pitchFamily="18" charset="-78"/>
              </a:rPr>
              <a:t>3. طريقة (</a:t>
            </a:r>
            <a:r>
              <a:rPr lang="en-US" sz="1900" b="1" dirty="0">
                <a:solidFill>
                  <a:srgbClr val="FF0000"/>
                </a:solidFill>
                <a:effectLst>
                  <a:outerShdw blurRad="38100" dist="38100" dir="2700000" algn="tl">
                    <a:srgbClr val="000000"/>
                  </a:outerShdw>
                </a:effectLst>
                <a:cs typeface="Simplified Arabic" pitchFamily="18" charset="-78"/>
              </a:rPr>
              <a:t>SWOT</a:t>
            </a:r>
            <a:r>
              <a:rPr lang="ar-SA" sz="1900" b="1" dirty="0">
                <a:solidFill>
                  <a:srgbClr val="FF0000"/>
                </a:solidFill>
                <a:effectLst>
                  <a:outerShdw blurRad="38100" dist="38100" dir="2700000" algn="tl">
                    <a:srgbClr val="000000"/>
                  </a:outerShdw>
                </a:effectLst>
                <a:cs typeface="Simplified Arabic" pitchFamily="18" charset="-78"/>
              </a:rPr>
              <a:t>):</a:t>
            </a:r>
            <a:endParaRPr lang="en-US" sz="1900" b="1" dirty="0">
              <a:solidFill>
                <a:srgbClr val="FF0000"/>
              </a:solidFill>
              <a:effectLst>
                <a:outerShdw blurRad="38100" dist="38100" dir="2700000" algn="tl">
                  <a:srgbClr val="000000"/>
                </a:outerShdw>
              </a:effectLst>
              <a:cs typeface="Simplified Arabic" pitchFamily="18" charset="-78"/>
            </a:endParaRPr>
          </a:p>
          <a:p>
            <a:pPr algn="justLow">
              <a:tabLst>
                <a:tab pos="288925" algn="l"/>
              </a:tabLst>
            </a:pPr>
            <a:r>
              <a:rPr lang="ar-SA" sz="1900" dirty="0">
                <a:solidFill>
                  <a:srgbClr val="003399"/>
                </a:solidFill>
                <a:cs typeface="Simplified Arabic" pitchFamily="18" charset="-78"/>
              </a:rPr>
              <a:t>	وهي طريقة يتم فيها تحليل المشكلة من خلال تحديد أربعة عناصر مؤثرة في حلها، وهي:</a:t>
            </a:r>
            <a:endParaRPr lang="en-US" sz="1900" dirty="0">
              <a:solidFill>
                <a:srgbClr val="003399"/>
              </a:solidFill>
              <a:cs typeface="Simplified Arabic" pitchFamily="18" charset="-78"/>
            </a:endParaRPr>
          </a:p>
          <a:p>
            <a:pPr lvl="1" algn="justLow">
              <a:tabLst>
                <a:tab pos="288925" algn="l"/>
              </a:tabLst>
            </a:pPr>
            <a:r>
              <a:rPr lang="ar-SA" sz="1900" dirty="0">
                <a:solidFill>
                  <a:srgbClr val="003399"/>
                </a:solidFill>
                <a:cs typeface="Simplified Arabic" pitchFamily="18" charset="-78"/>
              </a:rPr>
              <a:t>- جوانب القوة (</a:t>
            </a:r>
            <a:r>
              <a:rPr lang="en-US" sz="1900" dirty="0">
                <a:solidFill>
                  <a:srgbClr val="003399"/>
                </a:solidFill>
                <a:cs typeface="Simplified Arabic" pitchFamily="18" charset="-78"/>
              </a:rPr>
              <a:t>Strengths</a:t>
            </a:r>
            <a:r>
              <a:rPr lang="ar-SA" sz="1900" dirty="0">
                <a:solidFill>
                  <a:srgbClr val="003399"/>
                </a:solidFill>
                <a:cs typeface="Simplified Arabic" pitchFamily="18" charset="-78"/>
              </a:rPr>
              <a:t>).</a:t>
            </a:r>
            <a:endParaRPr lang="en-US" sz="1900" dirty="0">
              <a:solidFill>
                <a:srgbClr val="003399"/>
              </a:solidFill>
              <a:cs typeface="Simplified Arabic" pitchFamily="18" charset="-78"/>
            </a:endParaRPr>
          </a:p>
          <a:p>
            <a:pPr lvl="1" algn="justLow">
              <a:tabLst>
                <a:tab pos="288925" algn="l"/>
              </a:tabLst>
            </a:pPr>
            <a:r>
              <a:rPr lang="ar-SA" sz="1900" dirty="0">
                <a:solidFill>
                  <a:srgbClr val="003399"/>
                </a:solidFill>
                <a:cs typeface="Simplified Arabic" pitchFamily="18" charset="-78"/>
              </a:rPr>
              <a:t>- جوانب الضعف (</a:t>
            </a:r>
            <a:r>
              <a:rPr lang="en-US" sz="1900" dirty="0">
                <a:solidFill>
                  <a:srgbClr val="003399"/>
                </a:solidFill>
                <a:cs typeface="Simplified Arabic" pitchFamily="18" charset="-78"/>
              </a:rPr>
              <a:t>Weaknesses</a:t>
            </a:r>
            <a:r>
              <a:rPr lang="ar-SA" sz="1900" dirty="0">
                <a:solidFill>
                  <a:srgbClr val="003399"/>
                </a:solidFill>
                <a:cs typeface="Simplified Arabic" pitchFamily="18" charset="-78"/>
              </a:rPr>
              <a:t>).</a:t>
            </a:r>
            <a:endParaRPr lang="en-US" sz="1900" dirty="0">
              <a:solidFill>
                <a:srgbClr val="003399"/>
              </a:solidFill>
              <a:cs typeface="Simplified Arabic" pitchFamily="18" charset="-78"/>
            </a:endParaRPr>
          </a:p>
          <a:p>
            <a:pPr lvl="1" algn="justLow">
              <a:tabLst>
                <a:tab pos="288925" algn="l"/>
              </a:tabLst>
            </a:pPr>
            <a:r>
              <a:rPr lang="ar-SA" sz="1900" dirty="0">
                <a:solidFill>
                  <a:srgbClr val="003399"/>
                </a:solidFill>
                <a:cs typeface="Simplified Arabic" pitchFamily="18" charset="-78"/>
              </a:rPr>
              <a:t>- الفرص (</a:t>
            </a:r>
            <a:r>
              <a:rPr lang="en-US" sz="1900" dirty="0">
                <a:solidFill>
                  <a:srgbClr val="003399"/>
                </a:solidFill>
                <a:cs typeface="Simplified Arabic" pitchFamily="18" charset="-78"/>
              </a:rPr>
              <a:t>Opportunities</a:t>
            </a:r>
            <a:r>
              <a:rPr lang="ar-SA" sz="1900" dirty="0">
                <a:solidFill>
                  <a:srgbClr val="003399"/>
                </a:solidFill>
                <a:cs typeface="Simplified Arabic" pitchFamily="18" charset="-78"/>
              </a:rPr>
              <a:t>).</a:t>
            </a:r>
            <a:endParaRPr lang="en-US" sz="1900" dirty="0">
              <a:solidFill>
                <a:srgbClr val="003399"/>
              </a:solidFill>
              <a:cs typeface="Simplified Arabic" pitchFamily="18" charset="-78"/>
            </a:endParaRPr>
          </a:p>
          <a:p>
            <a:pPr lvl="1" algn="justLow">
              <a:tabLst>
                <a:tab pos="288925" algn="l"/>
              </a:tabLst>
            </a:pPr>
            <a:r>
              <a:rPr lang="ar-SA" sz="1900" dirty="0">
                <a:solidFill>
                  <a:srgbClr val="003399"/>
                </a:solidFill>
                <a:cs typeface="Simplified Arabic" pitchFamily="18" charset="-78"/>
              </a:rPr>
              <a:t>- التهديدات (</a:t>
            </a:r>
            <a:r>
              <a:rPr lang="en-US" sz="1900" dirty="0">
                <a:solidFill>
                  <a:srgbClr val="003399"/>
                </a:solidFill>
                <a:cs typeface="Simplified Arabic" pitchFamily="18" charset="-78"/>
              </a:rPr>
              <a:t>Threats</a:t>
            </a:r>
            <a:r>
              <a:rPr lang="ar-SA" sz="1900" dirty="0">
                <a:solidFill>
                  <a:srgbClr val="003399"/>
                </a:solidFill>
                <a:cs typeface="Simplified Arabic" pitchFamily="18" charset="-78"/>
              </a:rPr>
              <a:t>)، أو المخاطر.</a:t>
            </a:r>
            <a:endParaRPr lang="en-US" sz="1900" dirty="0">
              <a:solidFill>
                <a:srgbClr val="003399"/>
              </a:solidFill>
              <a:cs typeface="Simplified Arabic" pitchFamily="18" charset="-78"/>
            </a:endParaRPr>
          </a:p>
          <a:p>
            <a:pPr algn="justLow">
              <a:tabLst>
                <a:tab pos="288925" algn="l"/>
              </a:tabLst>
            </a:pPr>
            <a:r>
              <a:rPr lang="ar-SA" sz="1900" b="1" dirty="0">
                <a:solidFill>
                  <a:srgbClr val="FF0000"/>
                </a:solidFill>
                <a:effectLst>
                  <a:outerShdw blurRad="38100" dist="38100" dir="2700000" algn="tl">
                    <a:srgbClr val="000000"/>
                  </a:outerShdw>
                </a:effectLst>
                <a:cs typeface="Simplified Arabic" pitchFamily="18" charset="-78"/>
              </a:rPr>
              <a:t>4. طريقة العصف الذهني:</a:t>
            </a:r>
            <a:endParaRPr lang="en-US" sz="1900" b="1" dirty="0">
              <a:solidFill>
                <a:srgbClr val="FF0000"/>
              </a:solidFill>
              <a:effectLst>
                <a:outerShdw blurRad="38100" dist="38100" dir="2700000" algn="tl">
                  <a:srgbClr val="000000"/>
                </a:outerShdw>
              </a:effectLst>
              <a:cs typeface="Simplified Arabic" pitchFamily="18" charset="-78"/>
            </a:endParaRPr>
          </a:p>
          <a:p>
            <a:pPr algn="justLow">
              <a:tabLst>
                <a:tab pos="288925" algn="l"/>
              </a:tabLst>
            </a:pPr>
            <a:r>
              <a:rPr lang="ar-SA" sz="1900" dirty="0">
                <a:solidFill>
                  <a:srgbClr val="003399"/>
                </a:solidFill>
                <a:cs typeface="Simplified Arabic" pitchFamily="18" charset="-78"/>
              </a:rPr>
              <a:t>	وهي طريقة تقوم على إثارة نقاش معمق حول الموضوع، وتلقي العديد من الإجابات، بهدف الحصول على أكبر قدر من الأفكار ذات الصلة، وتقوم الطريقة على مبادئ منها: تأجيل إصدار الأحكام في المرحلة الأولى، والكمية تولد النوعية.</a:t>
            </a:r>
          </a:p>
        </p:txBody>
      </p:sp>
      <p:sp>
        <p:nvSpPr>
          <p:cNvPr id="36870" name="Rectangle 6"/>
          <p:cNvSpPr>
            <a:spLocks noChangeArrowheads="1"/>
          </p:cNvSpPr>
          <p:nvPr/>
        </p:nvSpPr>
        <p:spPr bwMode="auto">
          <a:xfrm>
            <a:off x="2717800" y="269875"/>
            <a:ext cx="3798888" cy="579438"/>
          </a:xfrm>
          <a:prstGeom prst="rect">
            <a:avLst/>
          </a:prstGeom>
          <a:noFill/>
          <a:ln w="9525">
            <a:noFill/>
            <a:miter lim="800000"/>
            <a:headEnd/>
            <a:tailEnd/>
          </a:ln>
          <a:effectLst/>
        </p:spPr>
        <p:txBody>
          <a:bodyPr wrap="none">
            <a:spAutoFit/>
          </a:bodyPr>
          <a:lstStyle/>
          <a:p>
            <a:r>
              <a:rPr lang="ar-SA" sz="3200" b="1">
                <a:solidFill>
                  <a:srgbClr val="0000CC"/>
                </a:solidFill>
                <a:cs typeface="PT Bold Heading" pitchFamily="2" charset="-78"/>
              </a:rPr>
              <a:t>إستراتيجيات حل المشكلة</a:t>
            </a:r>
            <a:endParaRPr lang="en-US" sz="3200" b="1">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6" name="Rectangle 4"/>
          <p:cNvSpPr>
            <a:spLocks noChangeArrowheads="1"/>
          </p:cNvSpPr>
          <p:nvPr/>
        </p:nvSpPr>
        <p:spPr bwMode="auto">
          <a:xfrm>
            <a:off x="503238" y="1214438"/>
            <a:ext cx="7985125" cy="5310187"/>
          </a:xfrm>
          <a:prstGeom prst="rect">
            <a:avLst/>
          </a:prstGeom>
          <a:noFill/>
          <a:ln w="9525">
            <a:noFill/>
            <a:miter lim="800000"/>
            <a:headEnd/>
            <a:tailEnd/>
          </a:ln>
          <a:effectLst/>
        </p:spPr>
        <p:txBody>
          <a:bodyPr wrap="none" anchor="ctr">
            <a:spAutoFit/>
          </a:bodyPr>
          <a:lstStyle/>
          <a:p>
            <a:pPr>
              <a:tabLst>
                <a:tab pos="228600" algn="l"/>
              </a:tabLst>
            </a:pPr>
            <a:r>
              <a:rPr lang="ar-SA" b="1">
                <a:solidFill>
                  <a:srgbClr val="FF0000"/>
                </a:solidFill>
                <a:cs typeface="Simplified Arabic" pitchFamily="18" charset="-78"/>
              </a:rPr>
              <a:t>1. النوع المحب للمشاجرة:</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كن هادئاً لا تدعهم يقحموك في المشاكل.</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2. النوع الإيجابي:</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إنهم يساعدونك جداً في النقاشات.</a:t>
            </a:r>
            <a:endParaRPr lang="en-US">
              <a:solidFill>
                <a:srgbClr val="003399"/>
              </a:solidFill>
              <a:cs typeface="Simplified Arabic" pitchFamily="18" charset="-78"/>
            </a:endParaRPr>
          </a:p>
          <a:p>
            <a:pPr>
              <a:tabLst>
                <a:tab pos="228600" algn="l"/>
              </a:tabLst>
            </a:pPr>
            <a:r>
              <a:rPr lang="ar-SA">
                <a:solidFill>
                  <a:srgbClr val="003399"/>
                </a:solidFill>
                <a:cs typeface="Simplified Arabic" pitchFamily="18" charset="-78"/>
              </a:rPr>
              <a:t>تقبل مساهماتهم وأفكارهم واستعمل هذه المساهمات كثيراً.</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3. النوع الذي يعرف كل شيء:</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دع أعضاء المجموعة يتعاملون مع نظريات هذا الشخص.</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4. النوع الثرثار:</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تدخل واقطع عليهم الحديث بلباقة، حدد لهم الوقت عندما يبدءون في الحديث.</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5. النوع الخجول:</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أعطهم أسئلة، حاول زيادة ثقتهم بأنفسهم وأعطهم التشجيع ما أمكن.</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6. النوع الرافض:</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تعامل مع طموحاتهم، أعط التقدير لمعارفهم وتجاربهم واستعملها.</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7. النوع غير المبالي:</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اسألهم عن عملهم، ودعهم يعطوك امثلة على تجاربهم أو من الأشياء التي يجدونها ممتعة.</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8. النوع المتعالي:</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لا تنتقدهم، قل لهم نعم كأسلوب للتخلص منهم.</a:t>
            </a:r>
            <a:endParaRPr lang="en-US">
              <a:solidFill>
                <a:srgbClr val="003399"/>
              </a:solidFill>
              <a:cs typeface="Simplified Arabic" pitchFamily="18" charset="-78"/>
            </a:endParaRPr>
          </a:p>
          <a:p>
            <a:pPr>
              <a:tabLst>
                <a:tab pos="228600" algn="l"/>
              </a:tabLst>
            </a:pPr>
            <a:r>
              <a:rPr lang="ar-SA" b="1">
                <a:solidFill>
                  <a:srgbClr val="FF0000"/>
                </a:solidFill>
                <a:cs typeface="Simplified Arabic" pitchFamily="18" charset="-78"/>
              </a:rPr>
              <a:t>9. المتسائل والمصر على الحصول على أجوبة لأسئلته:</a:t>
            </a:r>
            <a:endParaRPr lang="en-US">
              <a:solidFill>
                <a:srgbClr val="FF0000"/>
              </a:solidFill>
              <a:cs typeface="Simplified Arabic" pitchFamily="18" charset="-78"/>
            </a:endParaRPr>
          </a:p>
          <a:p>
            <a:pPr>
              <a:tabLst>
                <a:tab pos="228600" algn="l"/>
              </a:tabLst>
            </a:pPr>
            <a:r>
              <a:rPr lang="ar-SA">
                <a:solidFill>
                  <a:srgbClr val="003399"/>
                </a:solidFill>
                <a:cs typeface="Simplified Arabic" pitchFamily="18" charset="-78"/>
              </a:rPr>
              <a:t>هذه النوعية تحاول تصيد أخطاء رئيس الجلسة، حاول أن تعيد أسئلتهم للمجموعة للتفكير بها والإجابة عليها.</a:t>
            </a:r>
          </a:p>
        </p:txBody>
      </p:sp>
      <p:sp>
        <p:nvSpPr>
          <p:cNvPr id="8198" name="Rectangle 6"/>
          <p:cNvSpPr>
            <a:spLocks noChangeArrowheads="1"/>
          </p:cNvSpPr>
          <p:nvPr/>
        </p:nvSpPr>
        <p:spPr bwMode="auto">
          <a:xfrm>
            <a:off x="2411413" y="333375"/>
            <a:ext cx="4572000" cy="822325"/>
          </a:xfrm>
          <a:prstGeom prst="rect">
            <a:avLst/>
          </a:prstGeom>
          <a:noFill/>
          <a:ln w="9525">
            <a:noFill/>
            <a:miter lim="800000"/>
            <a:headEnd/>
            <a:tailEnd/>
          </a:ln>
          <a:effectLst/>
        </p:spPr>
        <p:txBody>
          <a:bodyPr>
            <a:spAutoFit/>
          </a:bodyPr>
          <a:lstStyle/>
          <a:p>
            <a:pPr algn="ctr"/>
            <a:r>
              <a:rPr lang="ar-SA" sz="2400">
                <a:solidFill>
                  <a:srgbClr val="0000CC"/>
                </a:solidFill>
                <a:cs typeface="PT Bold Heading" pitchFamily="2" charset="-78"/>
              </a:rPr>
              <a:t>(المجموعة)</a:t>
            </a:r>
            <a:endParaRPr lang="en-US" sz="2400">
              <a:solidFill>
                <a:srgbClr val="0000CC"/>
              </a:solidFill>
              <a:cs typeface="PT Bold Heading" pitchFamily="2" charset="-78"/>
            </a:endParaRPr>
          </a:p>
          <a:p>
            <a:pPr algn="ctr"/>
            <a:r>
              <a:rPr lang="ar-SA" sz="2400">
                <a:solidFill>
                  <a:srgbClr val="0000CC"/>
                </a:solidFill>
                <a:cs typeface="PT Bold Heading" pitchFamily="2" charset="-78"/>
              </a:rPr>
              <a:t>أنواع الأفراد الموجودين في المجموعة</a:t>
            </a:r>
            <a:endParaRPr lang="en-US" sz="24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4" name="Rectangle 4"/>
          <p:cNvSpPr>
            <a:spLocks noChangeArrowheads="1"/>
          </p:cNvSpPr>
          <p:nvPr/>
        </p:nvSpPr>
        <p:spPr bwMode="auto">
          <a:xfrm>
            <a:off x="611188" y="1231900"/>
            <a:ext cx="8064500" cy="5292725"/>
          </a:xfrm>
          <a:prstGeom prst="rect">
            <a:avLst/>
          </a:prstGeom>
          <a:noFill/>
          <a:ln w="9525">
            <a:noFill/>
            <a:miter lim="800000"/>
            <a:headEnd/>
            <a:tailEnd/>
          </a:ln>
          <a:effectLst/>
        </p:spPr>
        <p:txBody>
          <a:bodyPr anchor="ctr">
            <a:spAutoFit/>
          </a:bodyPr>
          <a:lstStyle/>
          <a:p>
            <a:pPr marL="342900" indent="-342900">
              <a:buFontTx/>
              <a:buAutoNum type="arabicPeriod"/>
              <a:tabLst>
                <a:tab pos="457200" algn="l"/>
              </a:tabLst>
            </a:pPr>
            <a:r>
              <a:rPr lang="ar-SA" sz="1900">
                <a:solidFill>
                  <a:srgbClr val="003399"/>
                </a:solidFill>
                <a:cs typeface="Simplified Arabic" pitchFamily="18" charset="-78"/>
              </a:rPr>
              <a:t>يثق الناس في بعضهم ومتعاونون.</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يتم التعبير بصراحة وحرية.</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القضايا المتعلقة بسير العمليات تكون جزءا من العمل.</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الالتزام يكون عالياً.</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توجد اهداف مشتركة.</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الإصغاء والاستماع النشط يكون عالياً.</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يتم علاج الصراعات.</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تؤخذ القرارات بشكل جماعي.</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الناس صريحون وتسود الشفافية بين أعضاء الفريق.</a:t>
            </a:r>
          </a:p>
          <a:p>
            <a:pPr marL="342900" indent="-342900">
              <a:buFontTx/>
              <a:buAutoNum type="arabicPeriod"/>
              <a:tabLst>
                <a:tab pos="457200" algn="l"/>
              </a:tabLst>
            </a:pPr>
            <a:r>
              <a:rPr lang="ar-SA" sz="1900">
                <a:solidFill>
                  <a:srgbClr val="003399"/>
                </a:solidFill>
                <a:cs typeface="Simplified Arabic" pitchFamily="18" charset="-78"/>
              </a:rPr>
              <a:t>يشارك في وضع أهداف واضحة ومتفق عليها.</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يعمل أفراده في بيئة تقوم على الدعم والثقة.</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له خطوط اتصال مفتوحة.</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يدرك أن الصراع لا يمكن تجنبه ويمكن أن يكون بناءً.</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لديه إجراءات واضحة.</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لديه قيادة منسجمة مع الأعضاء.</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يقيم تقدمه بشكل منتظم.</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يهتم بالتطور الشخصي والمهني لأعضائه.</a:t>
            </a:r>
            <a:endParaRPr lang="en-US" sz="1900">
              <a:solidFill>
                <a:srgbClr val="003399"/>
              </a:solidFill>
              <a:cs typeface="Simplified Arabic" pitchFamily="18" charset="-78"/>
            </a:endParaRPr>
          </a:p>
          <a:p>
            <a:pPr marL="342900" indent="-342900">
              <a:buFontTx/>
              <a:buAutoNum type="arabicPeriod"/>
              <a:tabLst>
                <a:tab pos="457200" algn="l"/>
              </a:tabLst>
            </a:pPr>
            <a:r>
              <a:rPr lang="ar-SA" sz="1900">
                <a:solidFill>
                  <a:srgbClr val="003399"/>
                </a:solidFill>
                <a:cs typeface="Simplified Arabic" pitchFamily="18" charset="-78"/>
              </a:rPr>
              <a:t>علاقاته إيجابية مع الفرق والمجموعات الأخرى.</a:t>
            </a:r>
          </a:p>
        </p:txBody>
      </p:sp>
      <p:sp>
        <p:nvSpPr>
          <p:cNvPr id="5125" name="Rectangle 5"/>
          <p:cNvSpPr>
            <a:spLocks noChangeArrowheads="1"/>
          </p:cNvSpPr>
          <p:nvPr/>
        </p:nvSpPr>
        <p:spPr bwMode="auto">
          <a:xfrm>
            <a:off x="1574800" y="620713"/>
            <a:ext cx="6092825" cy="579437"/>
          </a:xfrm>
          <a:prstGeom prst="rect">
            <a:avLst/>
          </a:prstGeom>
          <a:noFill/>
          <a:ln w="9525">
            <a:noFill/>
            <a:miter lim="800000"/>
            <a:headEnd/>
            <a:tailEnd/>
          </a:ln>
          <a:effectLst/>
        </p:spPr>
        <p:txBody>
          <a:bodyPr wrap="none">
            <a:spAutoFit/>
          </a:bodyPr>
          <a:lstStyle/>
          <a:p>
            <a:r>
              <a:rPr lang="ar-SA" sz="3200">
                <a:solidFill>
                  <a:srgbClr val="0000CC"/>
                </a:solidFill>
                <a:cs typeface="PT Bold Heading" pitchFamily="2" charset="-78"/>
              </a:rPr>
              <a:t>في الفرق الفعالة (خصائص الفريق الفعال)</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468313" y="957263"/>
            <a:ext cx="8280400" cy="5334000"/>
          </a:xfrm>
          <a:prstGeom prst="rect">
            <a:avLst/>
          </a:prstGeom>
          <a:noFill/>
          <a:ln w="9525">
            <a:noFill/>
            <a:miter lim="800000"/>
            <a:headEnd/>
            <a:tailEnd/>
          </a:ln>
          <a:effectLst/>
        </p:spPr>
        <p:txBody>
          <a:bodyPr anchor="ctr">
            <a:spAutoFit/>
          </a:bodyPr>
          <a:lstStyle/>
          <a:p>
            <a:pPr>
              <a:tabLst>
                <a:tab pos="457200" algn="l"/>
              </a:tabLst>
            </a:pPr>
            <a:r>
              <a:rPr lang="ar-SA" sz="2000" b="1">
                <a:solidFill>
                  <a:srgbClr val="FF0000"/>
                </a:solidFill>
                <a:cs typeface="Monotype Koufi" pitchFamily="2" charset="-78"/>
              </a:rPr>
              <a:t>بناء فرق العمل : بعض القواعد الأساسية </a:t>
            </a:r>
            <a:endParaRPr lang="en-US" sz="2000">
              <a:solidFill>
                <a:srgbClr val="FF0000"/>
              </a:solidFill>
              <a:cs typeface="Monotype Koufi" pitchFamily="2" charset="-78"/>
            </a:endParaRPr>
          </a:p>
          <a:p>
            <a:pPr>
              <a:tabLst>
                <a:tab pos="457200" algn="l"/>
              </a:tabLst>
            </a:pPr>
            <a:r>
              <a:rPr lang="ar-SA" sz="2000" b="1">
                <a:solidFill>
                  <a:srgbClr val="006600"/>
                </a:solidFill>
                <a:cs typeface="Simplified Arabic" pitchFamily="18" charset="-78"/>
              </a:rPr>
              <a:t>1. فرق العمل وسيلة لِـ :</a:t>
            </a:r>
            <a:endParaRPr lang="en-US" sz="2000">
              <a:solidFill>
                <a:srgbClr val="006600"/>
              </a:solidFill>
              <a:cs typeface="Simplified Arabic" pitchFamily="18" charset="-78"/>
            </a:endParaRPr>
          </a:p>
          <a:p>
            <a:pPr>
              <a:tabLst>
                <a:tab pos="457200" algn="l"/>
              </a:tabLst>
            </a:pPr>
            <a:r>
              <a:rPr lang="ar-SA" sz="2000" b="1">
                <a:solidFill>
                  <a:srgbClr val="003399"/>
                </a:solidFill>
                <a:cs typeface="Simplified Arabic" pitchFamily="18" charset="-78"/>
              </a:rPr>
              <a:t>- تنفيذ أعمال محددة.</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إشراك المجموعات المختلفة.</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تشجيع وتحسين النمو المهني. </a:t>
            </a:r>
          </a:p>
          <a:p>
            <a:pPr>
              <a:tabLst>
                <a:tab pos="457200" algn="l"/>
              </a:tabLst>
            </a:pPr>
            <a:endParaRPr lang="en-US" sz="1200">
              <a:solidFill>
                <a:srgbClr val="003399"/>
              </a:solidFill>
              <a:cs typeface="Simplified Arabic" pitchFamily="18" charset="-78"/>
            </a:endParaRPr>
          </a:p>
          <a:p>
            <a:pPr>
              <a:tabLst>
                <a:tab pos="457200" algn="l"/>
              </a:tabLst>
            </a:pPr>
            <a:r>
              <a:rPr lang="ar-SA" sz="2000" b="1">
                <a:solidFill>
                  <a:srgbClr val="006600"/>
                </a:solidFill>
                <a:cs typeface="Simplified Arabic" pitchFamily="18" charset="-78"/>
              </a:rPr>
              <a:t>2. إن فرق العمل يمكن تشكيلها من أجل: </a:t>
            </a:r>
            <a:endParaRPr lang="en-US" sz="2000">
              <a:solidFill>
                <a:srgbClr val="006600"/>
              </a:solidFill>
              <a:cs typeface="Simplified Arabic" pitchFamily="18" charset="-78"/>
            </a:endParaRPr>
          </a:p>
          <a:p>
            <a:pPr>
              <a:tabLst>
                <a:tab pos="457200" algn="l"/>
              </a:tabLst>
            </a:pPr>
            <a:r>
              <a:rPr lang="ar-SA" sz="2000" b="1">
                <a:solidFill>
                  <a:srgbClr val="003399"/>
                </a:solidFill>
                <a:cs typeface="Simplified Arabic" pitchFamily="18" charset="-78"/>
              </a:rPr>
              <a:t>- مهام محددة قصيرة الأمد.</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مهام بعيدة الأمد.</a:t>
            </a:r>
          </a:p>
          <a:p>
            <a:pPr>
              <a:tabLst>
                <a:tab pos="457200" algn="l"/>
              </a:tabLst>
            </a:pPr>
            <a:endParaRPr lang="en-US" sz="1200">
              <a:solidFill>
                <a:srgbClr val="003399"/>
              </a:solidFill>
              <a:cs typeface="Simplified Arabic" pitchFamily="18" charset="-78"/>
            </a:endParaRPr>
          </a:p>
          <a:p>
            <a:pPr>
              <a:tabLst>
                <a:tab pos="457200" algn="l"/>
              </a:tabLst>
            </a:pPr>
            <a:r>
              <a:rPr lang="ar-SA" sz="2000" b="1">
                <a:solidFill>
                  <a:srgbClr val="006600"/>
                </a:solidFill>
                <a:cs typeface="Simplified Arabic" pitchFamily="18" charset="-78"/>
              </a:rPr>
              <a:t>3. كل فريق عمل يجب أن : </a:t>
            </a:r>
            <a:endParaRPr lang="en-US" sz="2000">
              <a:solidFill>
                <a:srgbClr val="006600"/>
              </a:solidFill>
              <a:cs typeface="Simplified Arabic" pitchFamily="18" charset="-78"/>
            </a:endParaRPr>
          </a:p>
          <a:p>
            <a:pPr>
              <a:tabLst>
                <a:tab pos="457200" algn="l"/>
              </a:tabLst>
            </a:pPr>
            <a:r>
              <a:rPr lang="ar-SA" sz="2000" b="1">
                <a:solidFill>
                  <a:srgbClr val="003399"/>
                </a:solidFill>
                <a:cs typeface="Simplified Arabic" pitchFamily="18" charset="-78"/>
              </a:rPr>
              <a:t>- يكون لديه مرجعية واضحة وطريقة توثيق.</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يبدأ تشكيله من قبل المسئول ويكون مسئولا أمامه.</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يُعَيِّن له قائد.</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يتفق على المهام مع المسئول.</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يزود بمصادر كافية للقيام بالعمل المطلوب.</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يقدم تقارير حسب الطلب وما اتفق عليه وفي نهاية تنفيذ المهام أيضاً.</a:t>
            </a:r>
            <a:endParaRPr lang="en-US" sz="2000">
              <a:solidFill>
                <a:srgbClr val="003399"/>
              </a:solidFill>
              <a:cs typeface="Simplified Arabic" pitchFamily="18" charset="-78"/>
            </a:endParaRPr>
          </a:p>
          <a:p>
            <a:pPr>
              <a:tabLst>
                <a:tab pos="457200" algn="l"/>
              </a:tabLst>
            </a:pPr>
            <a:r>
              <a:rPr lang="ar-SA" sz="2000" b="1">
                <a:solidFill>
                  <a:srgbClr val="003399"/>
                </a:solidFill>
                <a:cs typeface="Simplified Arabic" pitchFamily="18" charset="-78"/>
              </a:rPr>
              <a:t>- يلتزم بموعد المهمة.</a:t>
            </a:r>
            <a:endParaRPr lang="en-US" sz="2000">
              <a:solidFill>
                <a:srgbClr val="003399"/>
              </a:solidFill>
              <a:cs typeface="Simplified Arabic" pitchFamily="18" charset="-78"/>
            </a:endParaRPr>
          </a:p>
        </p:txBody>
      </p:sp>
      <p:sp>
        <p:nvSpPr>
          <p:cNvPr id="9221" name="Rectangle 5"/>
          <p:cNvSpPr>
            <a:spLocks noChangeArrowheads="1"/>
          </p:cNvSpPr>
          <p:nvPr/>
        </p:nvSpPr>
        <p:spPr bwMode="auto">
          <a:xfrm>
            <a:off x="1908175" y="476250"/>
            <a:ext cx="5511800" cy="579438"/>
          </a:xfrm>
          <a:prstGeom prst="rect">
            <a:avLst/>
          </a:prstGeom>
          <a:noFill/>
          <a:ln w="9525">
            <a:noFill/>
            <a:miter lim="800000"/>
            <a:headEnd/>
            <a:tailEnd/>
          </a:ln>
          <a:effectLst/>
        </p:spPr>
        <p:txBody>
          <a:bodyPr wrap="none">
            <a:spAutoFit/>
          </a:bodyPr>
          <a:lstStyle/>
          <a:p>
            <a:r>
              <a:rPr lang="ar-SA" sz="3200" b="1">
                <a:solidFill>
                  <a:srgbClr val="0000CC"/>
                </a:solidFill>
                <a:cs typeface="PT Bold Heading" pitchFamily="2" charset="-78"/>
              </a:rPr>
              <a:t>القواعد الأساسية في بناء فرق العمل</a:t>
            </a:r>
            <a:r>
              <a:rPr lang="ar-SA" sz="3200">
                <a:solidFill>
                  <a:srgbClr val="0000CC"/>
                </a:solidFill>
                <a:cs typeface="PT Bold Heading" pitchFamily="2" charset="-78"/>
              </a:rPr>
              <a:t> </a:t>
            </a:r>
            <a:endParaRPr lang="en-US" sz="3200">
              <a:solidFill>
                <a:srgbClr val="0000CC"/>
              </a:solidFill>
              <a:cs typeface="PT Bold Heading"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7" name="Rectangle 5"/>
          <p:cNvSpPr>
            <a:spLocks noChangeArrowheads="1"/>
          </p:cNvSpPr>
          <p:nvPr/>
        </p:nvSpPr>
        <p:spPr bwMode="auto">
          <a:xfrm>
            <a:off x="323850" y="908050"/>
            <a:ext cx="8351838" cy="5453063"/>
          </a:xfrm>
          <a:prstGeom prst="rect">
            <a:avLst/>
          </a:prstGeom>
          <a:noFill/>
          <a:ln w="9525">
            <a:noFill/>
            <a:miter lim="800000"/>
            <a:headEnd/>
            <a:tailEnd/>
          </a:ln>
          <a:effectLst/>
        </p:spPr>
        <p:txBody>
          <a:bodyPr>
            <a:spAutoFit/>
          </a:bodyPr>
          <a:lstStyle/>
          <a:p>
            <a:pPr marL="800100" lvl="1" indent="-342900" algn="justLow">
              <a:buFontTx/>
              <a:buAutoNum type="arabicPeriod"/>
            </a:pPr>
            <a:r>
              <a:rPr lang="ar-SA" sz="3200">
                <a:solidFill>
                  <a:srgbClr val="003399"/>
                </a:solidFill>
                <a:cs typeface="Simplified Arabic" pitchFamily="18" charset="-78"/>
              </a:rPr>
              <a:t>أن يكون بناء الفريق نابعا من رضاء العاملين و اقتناعهـم ورغبتهـم وليس بقرار مفروض من الإدارة. </a:t>
            </a:r>
          </a:p>
          <a:p>
            <a:pPr marL="800100" lvl="1" indent="-342900" algn="justLow">
              <a:buFontTx/>
              <a:buAutoNum type="arabicPeriod"/>
            </a:pPr>
            <a:r>
              <a:rPr lang="ar-SA" sz="3200">
                <a:solidFill>
                  <a:srgbClr val="003399"/>
                </a:solidFill>
                <a:cs typeface="Simplified Arabic" pitchFamily="18" charset="-78"/>
              </a:rPr>
              <a:t>أن يكون هناك سبباً قوياً لتكوين الفريق. </a:t>
            </a:r>
          </a:p>
          <a:p>
            <a:pPr marL="800100" lvl="1" indent="-342900" algn="justLow">
              <a:buFontTx/>
              <a:buAutoNum type="arabicPeriod"/>
            </a:pPr>
            <a:r>
              <a:rPr lang="ar-SA" sz="3200">
                <a:solidFill>
                  <a:srgbClr val="003399"/>
                </a:solidFill>
                <a:cs typeface="Simplified Arabic" pitchFamily="18" charset="-78"/>
              </a:rPr>
              <a:t>أن تكون العلاقة بين أعضاء الفريق اعتمادية تبادلية. </a:t>
            </a:r>
          </a:p>
          <a:p>
            <a:pPr marL="800100" lvl="1" indent="-342900" algn="justLow">
              <a:buFontTx/>
              <a:buAutoNum type="arabicPeriod"/>
            </a:pPr>
            <a:r>
              <a:rPr lang="ar-SA" sz="3200">
                <a:solidFill>
                  <a:srgbClr val="003399"/>
                </a:solidFill>
                <a:cs typeface="Simplified Arabic" pitchFamily="18" charset="-78"/>
              </a:rPr>
              <a:t>أن يتساوي الأعضاء في أهـميتهـم داخل الفريق. </a:t>
            </a:r>
          </a:p>
          <a:p>
            <a:pPr marL="800100" lvl="1" indent="-342900" algn="justLow">
              <a:buFontTx/>
              <a:buAutoNum type="arabicPeriod"/>
            </a:pPr>
            <a:r>
              <a:rPr lang="ar-SA" sz="3200">
                <a:solidFill>
                  <a:srgbClr val="003399"/>
                </a:solidFill>
                <a:cs typeface="Simplified Arabic" pitchFamily="18" charset="-78"/>
              </a:rPr>
              <a:t>أن يتفهـم الأعضاء أدوارهـم و أدوار الآخرين. </a:t>
            </a:r>
          </a:p>
          <a:p>
            <a:pPr marL="800100" lvl="1" indent="-342900" algn="justLow">
              <a:buFontTx/>
              <a:buAutoNum type="arabicPeriod"/>
            </a:pPr>
            <a:r>
              <a:rPr lang="ar-SA" sz="3200">
                <a:solidFill>
                  <a:srgbClr val="003399"/>
                </a:solidFill>
                <a:cs typeface="Simplified Arabic" pitchFamily="18" charset="-78"/>
              </a:rPr>
              <a:t>أن يتوفر لدي القائد و الأفراد الرغبة الأكيدة في إنجاح مهام الفريق. </a:t>
            </a:r>
          </a:p>
          <a:p>
            <a:pPr marL="800100" lvl="1" indent="-342900" algn="justLow">
              <a:buFontTx/>
              <a:buAutoNum type="arabicPeriod"/>
            </a:pPr>
            <a:r>
              <a:rPr lang="ar-SA" sz="3200">
                <a:solidFill>
                  <a:srgbClr val="003399"/>
                </a:solidFill>
                <a:cs typeface="Simplified Arabic" pitchFamily="18" charset="-78"/>
              </a:rPr>
              <a:t>توافر حد معقول من الثقة و الارتباط والاحترام والرغبة في التعاون والقدرة علي تحمل الآخرين وتقبل اختلاف وجهات النظر.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3276600" y="404813"/>
            <a:ext cx="2705100" cy="579437"/>
          </a:xfrm>
          <a:prstGeom prst="rect">
            <a:avLst/>
          </a:prstGeom>
          <a:noFill/>
          <a:ln w="9525">
            <a:noFill/>
            <a:miter lim="800000"/>
            <a:headEnd/>
            <a:tailEnd/>
          </a:ln>
          <a:effectLst/>
        </p:spPr>
        <p:txBody>
          <a:bodyPr wrap="none" anchor="ctr">
            <a:spAutoFit/>
          </a:bodyPr>
          <a:lstStyle/>
          <a:p>
            <a:r>
              <a:rPr lang="ar-SA" sz="3200">
                <a:solidFill>
                  <a:srgbClr val="0000CC"/>
                </a:solidFill>
                <a:cs typeface="PT Bold Heading" pitchFamily="2" charset="-78"/>
              </a:rPr>
              <a:t>وثيقة بناء الفريق</a:t>
            </a:r>
          </a:p>
        </p:txBody>
      </p:sp>
      <p:graphicFrame>
        <p:nvGraphicFramePr>
          <p:cNvPr id="10427" name="Group 187"/>
          <p:cNvGraphicFramePr>
            <a:graphicFrameLocks noGrp="1"/>
          </p:cNvGraphicFramePr>
          <p:nvPr/>
        </p:nvGraphicFramePr>
        <p:xfrm>
          <a:off x="323850" y="1425575"/>
          <a:ext cx="8424863" cy="5029200"/>
        </p:xfrm>
        <a:graphic>
          <a:graphicData uri="http://schemas.openxmlformats.org/drawingml/2006/table">
            <a:tbl>
              <a:tblPr rtl="1"/>
              <a:tblGrid>
                <a:gridCol w="3168650"/>
                <a:gridCol w="5256213"/>
              </a:tblGrid>
              <a:tr h="401638">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1. حدد أهدافاً واضحة.</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cap="fla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الفرق الذكية غالباً تجد طريقها إذا عرفت إلى أين تذهب.</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يعجز الناس غالباً عن التقدم بسبب المنهج والطريقة.</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cap="fla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561975">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2. ابدأ بداية متواضعة.</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شجرة البلوط الكبيرة تنمو من جوزه البلوط الصغيرة.</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النجاح يولد النجاح ويعطي الثقة.</a:t>
                      </a:r>
                      <a:endParaRPr kumimoji="0" lang="en-US" sz="16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cs typeface="Simplified Arabic" pitchFamily="18" charset="-78"/>
                        </a:rPr>
                        <a:t>- يرتاح الإنسان للمفاهيم التي يستطيع استيعابها.</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561975">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3. تأكد من الاتفاق قبل العمل.</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الالتزام ينبع من الفهم الحقيقي.</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التعبير بدون التزام مستحيل تقريباً.</a:t>
                      </a:r>
                      <a:endParaRPr kumimoji="0" lang="en-US" sz="16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cs typeface="Simplified Arabic" pitchFamily="18" charset="-78"/>
                        </a:rPr>
                        <a:t>- اكتساب الالتزام يستغرق وقتاً.</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639763">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4. قم بإعداد جداول زمنية حقيقية.</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روما لم تبن بيوم واحد.</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التغير الثقافي يكون عاده بطيئاً.</a:t>
                      </a:r>
                      <a:endParaRPr kumimoji="0" lang="en-US" sz="16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cs typeface="Simplified Arabic" pitchFamily="18" charset="-78"/>
                        </a:rPr>
                        <a:t>- لكي نتعلم الجديد نحتاج غالباً للتخلي عن تعلم سابق أو أفكار سابقة.</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66006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6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noFill/>
                  </a:tcPr>
                </a:tc>
              </a:tr>
              <a:tr h="561975">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smtClean="0">
                          <a:ln>
                            <a:noFill/>
                          </a:ln>
                          <a:solidFill>
                            <a:srgbClr val="660066"/>
                          </a:solidFill>
                          <a:effectLst/>
                          <a:latin typeface="Times New Roman" pitchFamily="18" charset="0"/>
                          <a:ea typeface="Times New Roman" pitchFamily="18" charset="0"/>
                          <a:cs typeface="Simplified Arabic" pitchFamily="18" charset="-78"/>
                        </a:rPr>
                        <a:t>5. شر بصورة واسعة وحقيقية.</a:t>
                      </a:r>
                      <a:endParaRPr kumimoji="0" lang="ar-SA" sz="2800" b="0" i="0" u="none" strike="noStrike" cap="none" normalizeH="0" baseline="0" smtClean="0">
                        <a:ln>
                          <a:noFill/>
                        </a:ln>
                        <a:solidFill>
                          <a:srgbClr val="660066"/>
                        </a:solidFill>
                        <a:effectLst/>
                        <a:latin typeface="Arial" pitchFamily="34" charset="0"/>
                        <a:ea typeface="Times New Roman" pitchFamily="18" charset="0"/>
                        <a:cs typeface="Simplified Arabic" pitchFamily="18" charset="-78"/>
                      </a:endParaRPr>
                    </a:p>
                  </a:txBody>
                  <a:tcPr anchor="ctr" horzOverflow="overflow">
                    <a:lnL cap="flat">
                      <a:noFill/>
                    </a:lnL>
                    <a:lnR>
                      <a:noFill/>
                    </a:lnR>
                    <a:lnT>
                      <a:noFill/>
                    </a:lnT>
                    <a:lnB cap="flat">
                      <a:noFill/>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الناس لديهم مساهمات قيمة يمكن أن يقدموها.</a:t>
                      </a:r>
                      <a:endParaRPr kumimoji="0" lang="en-US" sz="16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ea typeface="Times New Roman" pitchFamily="18" charset="0"/>
                          <a:cs typeface="Simplified Arabic" pitchFamily="18" charset="-78"/>
                        </a:rPr>
                        <a:t>- الاستشارة تزيد الالتزام.</a:t>
                      </a:r>
                      <a:endParaRPr kumimoji="0" lang="en-US" sz="1600" b="0" i="0" u="none" strike="noStrike" cap="none" normalizeH="0" baseline="0" smtClean="0">
                        <a:ln>
                          <a:noFill/>
                        </a:ln>
                        <a:solidFill>
                          <a:srgbClr val="003399"/>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smtClean="0">
                          <a:ln>
                            <a:noFill/>
                          </a:ln>
                          <a:solidFill>
                            <a:srgbClr val="003399"/>
                          </a:solidFill>
                          <a:effectLst/>
                          <a:latin typeface="Times New Roman" pitchFamily="18" charset="0"/>
                          <a:cs typeface="Simplified Arabic" pitchFamily="18" charset="-78"/>
                        </a:rPr>
                        <a:t>- الاستشارة ليست روتيناً ولكنها ضرورة حيوية.</a:t>
                      </a:r>
                      <a:endParaRPr kumimoji="0" lang="ar-SA" sz="2800" b="0" i="0" u="none" strike="noStrike" cap="none" normalizeH="0" baseline="0" smtClean="0">
                        <a:ln>
                          <a:noFill/>
                        </a:ln>
                        <a:solidFill>
                          <a:srgbClr val="003399"/>
                        </a:solidFill>
                        <a:effectLst/>
                        <a:latin typeface="Arial" pitchFamily="34" charset="0"/>
                        <a:cs typeface="Arial" pitchFamily="34" charset="0"/>
                      </a:endParaRPr>
                    </a:p>
                  </a:txBody>
                  <a:tcPr anchor="ct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تصميم افتراضي">
  <a:themeElements>
    <a:clrScheme name="ورق">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3764</Words>
  <Application>Microsoft Office PowerPoint</Application>
  <PresentationFormat>عرض على الشاشة (3:4)‏</PresentationFormat>
  <Paragraphs>513</Paragraphs>
  <Slides>40</Slides>
  <Notes>39</Notes>
  <HiddenSlides>0</HiddenSlides>
  <MMClips>0</MMClips>
  <ScaleCrop>false</ScaleCrop>
  <HeadingPairs>
    <vt:vector size="4" baseType="variant">
      <vt:variant>
        <vt:lpstr>نسق</vt:lpstr>
      </vt:variant>
      <vt:variant>
        <vt:i4>1</vt:i4>
      </vt:variant>
      <vt:variant>
        <vt:lpstr>عناوين الشرائح</vt:lpstr>
      </vt:variant>
      <vt:variant>
        <vt:i4>40</vt:i4>
      </vt:variant>
    </vt:vector>
  </HeadingPairs>
  <TitlesOfParts>
    <vt:vector size="41" baseType="lpstr">
      <vt:lpstr>تصميم افتراضي</vt:lpstr>
      <vt:lpstr>العمل بروح الفريق</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Master Movies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Master Movies</dc:creator>
  <cp:lastModifiedBy>hp</cp:lastModifiedBy>
  <cp:revision>118</cp:revision>
  <dcterms:created xsi:type="dcterms:W3CDTF">2009-08-02T07:09:49Z</dcterms:created>
  <dcterms:modified xsi:type="dcterms:W3CDTF">2019-02-10T12:11:48Z</dcterms:modified>
</cp:coreProperties>
</file>